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3" r:id="rId5"/>
    <p:sldId id="297" r:id="rId6"/>
    <p:sldId id="291" r:id="rId7"/>
    <p:sldId id="299" r:id="rId8"/>
    <p:sldId id="314" r:id="rId9"/>
    <p:sldId id="305" r:id="rId10"/>
    <p:sldId id="318" r:id="rId11"/>
    <p:sldId id="300" r:id="rId12"/>
    <p:sldId id="307" r:id="rId13"/>
    <p:sldId id="308" r:id="rId14"/>
    <p:sldId id="313" r:id="rId15"/>
    <p:sldId id="301" r:id="rId16"/>
    <p:sldId id="310" r:id="rId17"/>
    <p:sldId id="311" r:id="rId18"/>
    <p:sldId id="312" r:id="rId19"/>
    <p:sldId id="302" r:id="rId20"/>
    <p:sldId id="316" r:id="rId21"/>
    <p:sldId id="315" r:id="rId22"/>
    <p:sldId id="317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574" autoAdjust="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4/2/23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426000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Elena Dries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mailto:elena@dries.info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www.elenadrie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ublic.tableau.com/app/profile/elena.dries/viz/3_10byElenaDries/Story1?publish=yes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github.com/Elena3s/RockbustersTopPerforme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ithub.com/Elena3s/InstacartGroceryBasketAnalys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altor.com/research/dat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1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hyperlink" Target="https://join.skype.com/invite/uVTgOPDmtyoo" TargetMode="External"/><Relationship Id="rId3" Type="http://schemas.openxmlformats.org/officeDocument/2006/relationships/hyperlink" Target="mailto:elena@dries.info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11" Type="http://schemas.openxmlformats.org/officeDocument/2006/relationships/hyperlink" Target="https://www.facebook.com/elena.dries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hyperlink" Target="http://www.elenadries.com/" TargetMode="External"/><Relationship Id="rId9" Type="http://schemas.openxmlformats.org/officeDocument/2006/relationships/hyperlink" Target="https://www.linkedin.com/in/elena-dries-4628ba21/" TargetMode="External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1.jpe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6eAgzEQmwg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27.jpeg"/><Relationship Id="rId4" Type="http://schemas.openxmlformats.org/officeDocument/2006/relationships/hyperlink" Target="https://public.tableau.com/app/profile/elena.dries/viz/2_9_FinalProjectbyED/InfluenzaAdditionalPersonnelSupport?publish=y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1" y="66964"/>
            <a:ext cx="12122729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1" y="65327"/>
            <a:ext cx="12122729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  <a:effectLst>
            <a:softEdge rad="2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096" y="1949505"/>
            <a:ext cx="6798250" cy="1674470"/>
          </a:xfrm>
        </p:spPr>
        <p:txBody>
          <a:bodyPr/>
          <a:lstStyle/>
          <a:p>
            <a:pPr algn="ctr"/>
            <a:r>
              <a:rPr lang="en-US" dirty="0"/>
              <a:t>Elena Dries’</a:t>
            </a:r>
            <a:br>
              <a:rPr lang="en-US" dirty="0"/>
            </a:br>
            <a:r>
              <a:rPr lang="en-US" sz="4000" dirty="0"/>
              <a:t>DATA   ANALYTICS  PORTFOLIO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E4F18-39D9-E825-C8EF-269C31D2F248}"/>
              </a:ext>
            </a:extLst>
          </p:cNvPr>
          <p:cNvSpPr txBox="1"/>
          <p:nvPr/>
        </p:nvSpPr>
        <p:spPr>
          <a:xfrm>
            <a:off x="4419224" y="3959288"/>
            <a:ext cx="342282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3784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     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            </a:t>
            </a:r>
            <a:r>
              <a:rPr lang="en-US" dirty="0">
                <a:solidFill>
                  <a:sysClr val="windowText" lastClr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elena@dries.info</a:t>
            </a:r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            </a:t>
            </a: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www.ElenaDries.com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0A909D-26D1-CA9D-AAAA-E38C42ED9EC5}"/>
              </a:ext>
            </a:extLst>
          </p:cNvPr>
          <p:cNvSpPr txBox="1">
            <a:spLocks/>
          </p:cNvSpPr>
          <p:nvPr/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Graphic 14" descr="Envelope" title="Icon Presenter Email">
            <a:extLst>
              <a:ext uri="{FF2B5EF4-FFF2-40B4-BE49-F238E27FC236}">
                <a16:creationId xmlns:a16="http://schemas.microsoft.com/office/drawing/2014/main" id="{CD0E0F80-F05D-6CF3-C653-BFBDCD583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2509" y="4340553"/>
            <a:ext cx="218900" cy="218900"/>
          </a:xfrm>
          <a:prstGeom prst="rect">
            <a:avLst/>
          </a:prstGeom>
        </p:spPr>
      </p:pic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FE62F5D8-2BBF-22F7-2720-0AFE5D03DF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566" y="4579951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Placeholder 17" descr="decorative element">
            <a:extLst>
              <a:ext uri="{FF2B5EF4-FFF2-40B4-BE49-F238E27FC236}">
                <a16:creationId xmlns:a16="http://schemas.microsoft.com/office/drawing/2014/main" id="{0C22E039-10AE-0133-B21C-748B6B20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C8698A4-1CA1-4AD4-201E-81A680E7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038843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Rockbuster’s top performers</a:t>
            </a:r>
            <a:br>
              <a:rPr lang="en-US" dirty="0"/>
            </a:br>
            <a:r>
              <a:rPr lang="en-US" dirty="0"/>
              <a:t>Charts / interim points</a:t>
            </a:r>
          </a:p>
        </p:txBody>
      </p:sp>
      <p:pic>
        <p:nvPicPr>
          <p:cNvPr id="13" name="Picture 16" descr="Transparent Movie Logo Png, Png Download , Transparent Png Image - PNGitem">
            <a:extLst>
              <a:ext uri="{FF2B5EF4-FFF2-40B4-BE49-F238E27FC236}">
                <a16:creationId xmlns:a16="http://schemas.microsoft.com/office/drawing/2014/main" id="{FE9363C3-E959-2FC9-8BA8-D02E1FE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36" y="222892"/>
            <a:ext cx="1468045" cy="12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0F1B51-51DB-58D0-EC66-85211598283C}"/>
              </a:ext>
            </a:extLst>
          </p:cNvPr>
          <p:cNvSpPr txBox="1">
            <a:spLocks/>
          </p:cNvSpPr>
          <p:nvPr/>
        </p:nvSpPr>
        <p:spPr>
          <a:xfrm>
            <a:off x="3854147" y="5904830"/>
            <a:ext cx="2083590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Interim Points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BD46269-CFF1-088F-3281-AD10F4761147}"/>
              </a:ext>
            </a:extLst>
          </p:cNvPr>
          <p:cNvSpPr txBox="1">
            <a:spLocks/>
          </p:cNvSpPr>
          <p:nvPr/>
        </p:nvSpPr>
        <p:spPr>
          <a:xfrm>
            <a:off x="625170" y="5795395"/>
            <a:ext cx="3071341" cy="7932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500" dirty="0"/>
              <a:t>Here is the list of the top 10 cities from the top 10 countries by the number of customers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93D3856-E2CC-5B12-BE73-1717EC52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6" r="2586"/>
          <a:stretch>
            <a:fillRect/>
          </a:stretch>
        </p:blipFill>
        <p:spPr>
          <a:xfrm>
            <a:off x="432000" y="1568106"/>
            <a:ext cx="4461013" cy="4089893"/>
          </a:xfrm>
          <a:prstGeom prst="rect">
            <a:avLst/>
          </a:prstGeom>
        </p:spPr>
      </p:pic>
      <p:pic>
        <p:nvPicPr>
          <p:cNvPr id="17" name="Picture Placeholder 51">
            <a:extLst>
              <a:ext uri="{FF2B5EF4-FFF2-40B4-BE49-F238E27FC236}">
                <a16:creationId xmlns:a16="http://schemas.microsoft.com/office/drawing/2014/main" id="{BC6A9831-1315-2F8C-2112-2032AED2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0" b="4160"/>
          <a:stretch>
            <a:fillRect/>
          </a:stretch>
        </p:blipFill>
        <p:spPr>
          <a:xfrm>
            <a:off x="5015166" y="1568588"/>
            <a:ext cx="4461014" cy="4089894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ABE3AA1-6B7C-A57C-23A4-1923882742B6}"/>
              </a:ext>
            </a:extLst>
          </p:cNvPr>
          <p:cNvSpPr txBox="1">
            <a:spLocks/>
          </p:cNvSpPr>
          <p:nvPr/>
        </p:nvSpPr>
        <p:spPr>
          <a:xfrm>
            <a:off x="6186170" y="5792151"/>
            <a:ext cx="3071341" cy="7932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500" dirty="0"/>
              <a:t>India, China and the USA are leading in the geographical distribution of customers and generated revenues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64717E-8DC7-1081-36CF-D3DDBA9BA70E}"/>
              </a:ext>
            </a:extLst>
          </p:cNvPr>
          <p:cNvCxnSpPr/>
          <p:nvPr/>
        </p:nvCxnSpPr>
        <p:spPr>
          <a:xfrm>
            <a:off x="3854147" y="6585360"/>
            <a:ext cx="20835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7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18" descr="decorative element">
            <a:extLst>
              <a:ext uri="{FF2B5EF4-FFF2-40B4-BE49-F238E27FC236}">
                <a16:creationId xmlns:a16="http://schemas.microsoft.com/office/drawing/2014/main" id="{8B1F3DDA-E3E0-36DF-3B42-6AE635950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3002" y="0"/>
            <a:ext cx="2208998" cy="6192000"/>
          </a:xfrm>
          <a:prstGeom prst="rect">
            <a:avLst/>
          </a:prstGeom>
        </p:spPr>
      </p:pic>
      <p:pic>
        <p:nvPicPr>
          <p:cNvPr id="10" name="Picture Placeholder 17" descr="decorative element">
            <a:extLst>
              <a:ext uri="{FF2B5EF4-FFF2-40B4-BE49-F238E27FC236}">
                <a16:creationId xmlns:a16="http://schemas.microsoft.com/office/drawing/2014/main" id="{67EBDB2C-52E8-6755-85EC-9A74E828F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3BE9925-B9F4-4D8E-08AA-D3DA994A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038843" cy="432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Rockbuster’s top performers</a:t>
            </a:r>
            <a:br>
              <a:rPr lang="en-US" dirty="0"/>
            </a:br>
            <a:r>
              <a:rPr lang="en-US" dirty="0"/>
              <a:t>results and deliverables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3FF608-8465-FC87-3999-07AB4C6EDB34}"/>
              </a:ext>
            </a:extLst>
          </p:cNvPr>
          <p:cNvSpPr txBox="1">
            <a:spLocks/>
          </p:cNvSpPr>
          <p:nvPr/>
        </p:nvSpPr>
        <p:spPr>
          <a:xfrm>
            <a:off x="432000" y="1273317"/>
            <a:ext cx="6514127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45A424E-0E9A-02C6-1C6E-D6CF4F3B41A7}"/>
              </a:ext>
            </a:extLst>
          </p:cNvPr>
          <p:cNvSpPr txBox="1">
            <a:spLocks/>
          </p:cNvSpPr>
          <p:nvPr/>
        </p:nvSpPr>
        <p:spPr>
          <a:xfrm>
            <a:off x="498007" y="5807653"/>
            <a:ext cx="2321011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Deliverables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3447669-84AB-7458-247D-1E6139AD6BDA}"/>
              </a:ext>
            </a:extLst>
          </p:cNvPr>
          <p:cNvSpPr txBox="1">
            <a:spLocks/>
          </p:cNvSpPr>
          <p:nvPr/>
        </p:nvSpPr>
        <p:spPr>
          <a:xfrm>
            <a:off x="3133356" y="5802445"/>
            <a:ext cx="2339423" cy="777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GitHub Repository: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400" b="0" i="0" u="sng" strike="noStrike" dirty="0">
                <a:solidFill>
                  <a:schemeClr val="accent5"/>
                </a:solidFill>
                <a:effectLst/>
                <a:latin typeface="-webkit-standar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https://github.com/Elena3s/RockbustersTopPerformers</a:t>
            </a:r>
            <a:endParaRPr lang="en-US" sz="1600" b="0" i="0" u="none" strike="noStrike" dirty="0">
              <a:solidFill>
                <a:schemeClr val="accent5"/>
              </a:solidFill>
              <a:effectLst/>
              <a:latin typeface="-webkit-standard"/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1D70636-CF9E-1D58-6D69-558854FE59D3}"/>
              </a:ext>
            </a:extLst>
          </p:cNvPr>
          <p:cNvSpPr txBox="1">
            <a:spLocks/>
          </p:cNvSpPr>
          <p:nvPr/>
        </p:nvSpPr>
        <p:spPr>
          <a:xfrm>
            <a:off x="432000" y="4597063"/>
            <a:ext cx="4208093" cy="790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b="1" i="0" strike="noStrike" dirty="0">
                <a:solidFill>
                  <a:srgbClr val="000000"/>
                </a:solidFill>
                <a:latin typeface="-webkit-standard"/>
              </a:rPr>
              <a:t>CONCLUSION</a:t>
            </a:r>
          </a:p>
          <a:p>
            <a:pPr marL="276225"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-webkit-standard"/>
              </a:rPr>
              <a:t>Here are the top 5 customers in the top 10 cities, who paid the highest total amounts to </a:t>
            </a:r>
            <a:r>
              <a:rPr lang="en-US" sz="1400" dirty="0" err="1">
                <a:solidFill>
                  <a:srgbClr val="000000"/>
                </a:solidFill>
                <a:latin typeface="-webkit-standard"/>
              </a:rPr>
              <a:t>Rockbuster</a:t>
            </a:r>
            <a:r>
              <a:rPr lang="en-US" sz="14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1400" i="0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pic>
        <p:nvPicPr>
          <p:cNvPr id="29" name="Picture 16" descr="Transparent Movie Logo Png, Png Download , Transparent Png Image - PNGitem">
            <a:extLst>
              <a:ext uri="{FF2B5EF4-FFF2-40B4-BE49-F238E27FC236}">
                <a16:creationId xmlns:a16="http://schemas.microsoft.com/office/drawing/2014/main" id="{CCF7B9B7-23C5-2F20-6743-1ABD86D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36" y="222892"/>
            <a:ext cx="1468045" cy="12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4BBBE6-1EF8-2227-FF25-54F1F9E4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18981"/>
              </p:ext>
            </p:extLst>
          </p:nvPr>
        </p:nvGraphicFramePr>
        <p:xfrm>
          <a:off x="432000" y="2153870"/>
          <a:ext cx="4417946" cy="2088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854">
                  <a:extLst>
                    <a:ext uri="{9D8B030D-6E8A-4147-A177-3AD203B41FA5}">
                      <a16:colId xmlns:a16="http://schemas.microsoft.com/office/drawing/2014/main" val="3830412626"/>
                    </a:ext>
                  </a:extLst>
                </a:gridCol>
                <a:gridCol w="745460">
                  <a:extLst>
                    <a:ext uri="{9D8B030D-6E8A-4147-A177-3AD203B41FA5}">
                      <a16:colId xmlns:a16="http://schemas.microsoft.com/office/drawing/2014/main" val="1814193889"/>
                    </a:ext>
                  </a:extLst>
                </a:gridCol>
                <a:gridCol w="707873">
                  <a:extLst>
                    <a:ext uri="{9D8B030D-6E8A-4147-A177-3AD203B41FA5}">
                      <a16:colId xmlns:a16="http://schemas.microsoft.com/office/drawing/2014/main" val="1581618088"/>
                    </a:ext>
                  </a:extLst>
                </a:gridCol>
                <a:gridCol w="740718">
                  <a:extLst>
                    <a:ext uri="{9D8B030D-6E8A-4147-A177-3AD203B41FA5}">
                      <a16:colId xmlns:a16="http://schemas.microsoft.com/office/drawing/2014/main" val="3220489204"/>
                    </a:ext>
                  </a:extLst>
                </a:gridCol>
                <a:gridCol w="756466">
                  <a:extLst>
                    <a:ext uri="{9D8B030D-6E8A-4147-A177-3AD203B41FA5}">
                      <a16:colId xmlns:a16="http://schemas.microsoft.com/office/drawing/2014/main" val="3859003653"/>
                    </a:ext>
                  </a:extLst>
                </a:gridCol>
                <a:gridCol w="795575">
                  <a:extLst>
                    <a:ext uri="{9D8B030D-6E8A-4147-A177-3AD203B41FA5}">
                      <a16:colId xmlns:a16="http://schemas.microsoft.com/office/drawing/2014/main" val="1908455336"/>
                    </a:ext>
                  </a:extLst>
                </a:gridCol>
              </a:tblGrid>
              <a:tr h="500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Customer ID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Customer First Name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Customer Last Name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Total Amount Paid, $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3919927"/>
                  </a:ext>
                </a:extLst>
              </a:tr>
              <a:tr h="288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Arlene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Harvey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Ambattur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$111.76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7394940"/>
                  </a:ext>
                </a:extLst>
              </a:tr>
              <a:tr h="288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Kyle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Spurlock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Shanwei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$109.71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7090341"/>
                  </a:ext>
                </a:extLst>
              </a:tr>
              <a:tr h="288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Marlene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Welch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Iwaki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$106.77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140938"/>
                  </a:ext>
                </a:extLst>
              </a:tr>
              <a:tr h="288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Talbert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Mexico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Acua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3899878"/>
                  </a:ext>
                </a:extLst>
              </a:tr>
              <a:tr h="336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Clinton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Buford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 States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Aurora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$98.76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9372628"/>
                  </a:ext>
                </a:extLst>
              </a:tr>
            </a:tbl>
          </a:graphicData>
        </a:graphic>
      </p:graphicFrame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29117A2-4BE7-F3AB-FCC1-13556E26A3C0}"/>
              </a:ext>
            </a:extLst>
          </p:cNvPr>
          <p:cNvSpPr txBox="1">
            <a:spLocks/>
          </p:cNvSpPr>
          <p:nvPr/>
        </p:nvSpPr>
        <p:spPr>
          <a:xfrm>
            <a:off x="5538960" y="5792717"/>
            <a:ext cx="4180286" cy="777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Tableau Presentation (with interactive charts):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400" u="sng" dirty="0">
                <a:solidFill>
                  <a:schemeClr val="accent5"/>
                </a:solidFill>
                <a:latin typeface="-webkit-standar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https://public.tableau.com/app/profile/elena.dries/viz/3_10byElenaDries/Story1?publish=yes</a:t>
            </a:r>
            <a:endParaRPr lang="en-US" sz="1400" u="sng" dirty="0">
              <a:solidFill>
                <a:schemeClr val="accent5"/>
              </a:solidFill>
              <a:latin typeface="-webkit-standard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19553-7EFF-1FCF-57E4-9E5CBC19B682}"/>
              </a:ext>
            </a:extLst>
          </p:cNvPr>
          <p:cNvCxnSpPr>
            <a:cxnSpLocks/>
          </p:cNvCxnSpPr>
          <p:nvPr/>
        </p:nvCxnSpPr>
        <p:spPr>
          <a:xfrm>
            <a:off x="432000" y="5564584"/>
            <a:ext cx="84104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71E3652-A0B4-1522-9823-729C9A6EE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18" y="2545010"/>
            <a:ext cx="4469250" cy="2416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FAA7E-0382-715D-033C-9F4A889BED54}"/>
              </a:ext>
            </a:extLst>
          </p:cNvPr>
          <p:cNvSpPr txBox="1"/>
          <p:nvPr/>
        </p:nvSpPr>
        <p:spPr>
          <a:xfrm>
            <a:off x="5570705" y="2079677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Entity Relationship Diagram (ERD):</a:t>
            </a:r>
          </a:p>
        </p:txBody>
      </p:sp>
    </p:spTree>
    <p:extLst>
      <p:ext uri="{BB962C8B-B14F-4D97-AF65-F5344CB8AC3E}">
        <p14:creationId xmlns:p14="http://schemas.microsoft.com/office/powerpoint/2010/main" val="147370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9050" y="3675089"/>
            <a:ext cx="7835610" cy="1674470"/>
          </a:xfrm>
        </p:spPr>
        <p:txBody>
          <a:bodyPr/>
          <a:lstStyle/>
          <a:p>
            <a:r>
              <a:rPr lang="en-US" sz="6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instacart</a:t>
            </a:r>
            <a:r>
              <a:rPr lang="en-US" sz="60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 grocery      basket analysis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96" y="3983733"/>
            <a:ext cx="1426568" cy="119203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sz="6000" b="1" i="0" cap="all" spc="-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Placeholder 18" descr="decorative element">
            <a:extLst>
              <a:ext uri="{FF2B5EF4-FFF2-40B4-BE49-F238E27FC236}">
                <a16:creationId xmlns:a16="http://schemas.microsoft.com/office/drawing/2014/main" id="{71457AE8-558F-4D04-A0B7-555738277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/>
          <a:stretch/>
        </p:blipFill>
        <p:spPr>
          <a:xfrm>
            <a:off x="9980579" y="0"/>
            <a:ext cx="2211421" cy="620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3BB44-5545-DDB4-3BD0-4173EF749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405" b="-927"/>
          <a:stretch/>
        </p:blipFill>
        <p:spPr bwMode="auto">
          <a:xfrm>
            <a:off x="8317149" y="415154"/>
            <a:ext cx="1238645" cy="15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38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6CC961-5BE6-5C36-37F8-2EC0125C74D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pic>
        <p:nvPicPr>
          <p:cNvPr id="9" name="Picture Placeholder 18" descr="decorative element">
            <a:extLst>
              <a:ext uri="{FF2B5EF4-FFF2-40B4-BE49-F238E27FC236}">
                <a16:creationId xmlns:a16="http://schemas.microsoft.com/office/drawing/2014/main" id="{CA66739F-9AB1-B3F8-34B4-052C64DF3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/>
          <a:stretch/>
        </p:blipFill>
        <p:spPr>
          <a:xfrm>
            <a:off x="9980579" y="0"/>
            <a:ext cx="2211421" cy="62062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B9CBF04-7ECF-3BEE-01DA-F2E74E1F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Instacart grocery basket analysis</a:t>
            </a:r>
            <a:br>
              <a:rPr lang="en-US" dirty="0"/>
            </a:br>
            <a:r>
              <a:rPr lang="en-US" dirty="0"/>
              <a:t>Project overview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6336853-51D9-C71A-9E00-6CAA10D4888C}"/>
              </a:ext>
            </a:extLst>
          </p:cNvPr>
          <p:cNvSpPr txBox="1">
            <a:spLocks/>
          </p:cNvSpPr>
          <p:nvPr/>
        </p:nvSpPr>
        <p:spPr>
          <a:xfrm>
            <a:off x="509823" y="2629559"/>
            <a:ext cx="2739217" cy="252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/>
              <a:t>Uncover sales patterns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Derive insights on better market segmentation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F9B0BD5-7BDB-D305-6D62-029508DC06A1}"/>
              </a:ext>
            </a:extLst>
          </p:cNvPr>
          <p:cNvSpPr txBox="1">
            <a:spLocks/>
          </p:cNvSpPr>
          <p:nvPr/>
        </p:nvSpPr>
        <p:spPr>
          <a:xfrm>
            <a:off x="3621999" y="1604814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Tools/Techniques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0200083-F763-46D9-91E2-12CC5E045C3E}"/>
              </a:ext>
            </a:extLst>
          </p:cNvPr>
          <p:cNvSpPr txBox="1">
            <a:spLocks/>
          </p:cNvSpPr>
          <p:nvPr/>
        </p:nvSpPr>
        <p:spPr>
          <a:xfrm>
            <a:off x="3632007" y="2629558"/>
            <a:ext cx="2739217" cy="342199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Pandas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wrangling, merging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Deriving variables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and aggregating data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in Excel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Population flows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7705B66-C604-A445-5D3B-318FF9A61D1C}"/>
              </a:ext>
            </a:extLst>
          </p:cNvPr>
          <p:cNvSpPr txBox="1">
            <a:spLocks/>
          </p:cNvSpPr>
          <p:nvPr/>
        </p:nvSpPr>
        <p:spPr>
          <a:xfrm>
            <a:off x="6751076" y="1601566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4B344DC-D750-D8AB-7031-76B6ECF89BF7}"/>
              </a:ext>
            </a:extLst>
          </p:cNvPr>
          <p:cNvSpPr txBox="1">
            <a:spLocks/>
          </p:cNvSpPr>
          <p:nvPr/>
        </p:nvSpPr>
        <p:spPr>
          <a:xfrm>
            <a:off x="6488425" y="2240442"/>
            <a:ext cx="3433683" cy="451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200" b="0" i="0" dirty="0">
                <a:solidFill>
                  <a:schemeClr val="tx2"/>
                </a:solidFill>
                <a:effectLst/>
                <a:latin typeface="+mj-lt"/>
              </a:rPr>
              <a:t>The Instacart Online Grocery Shopping Dataset 2017, accessed in December 2022:</a:t>
            </a:r>
          </a:p>
          <a:p>
            <a:pPr marL="276225" lvl="1" indent="0">
              <a:buNone/>
            </a:pPr>
            <a:r>
              <a:rPr lang="en-US" sz="1200" b="0" i="0" dirty="0">
                <a:solidFill>
                  <a:schemeClr val="accent5"/>
                </a:solidFill>
                <a:effectLst/>
                <a:latin typeface="+mj-lt"/>
              </a:rPr>
              <a:t>https://www.instacart.com/datasets/grocery-shopping-2017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Orders and Products (.zip):</a:t>
            </a:r>
          </a:p>
          <a:p>
            <a:pPr marL="276225" lvl="1" indent="0">
              <a:buNone/>
            </a:pPr>
            <a:r>
              <a:rPr lang="en-US" sz="1200" dirty="0">
                <a:solidFill>
                  <a:schemeClr val="accent5"/>
                </a:solidFill>
                <a:latin typeface="+mj-lt"/>
              </a:rPr>
              <a:t>https://s3.amazonaws.com/coach-courses-us/public/courses/data-immersion/A4/A4_Data_Assets/4.3_orders_products.zip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Departments (.zip):</a:t>
            </a:r>
          </a:p>
          <a:p>
            <a:pPr marL="276225" lvl="1" indent="0">
              <a:buNone/>
            </a:pPr>
            <a:r>
              <a:rPr lang="en-US" sz="1200" dirty="0">
                <a:solidFill>
                  <a:schemeClr val="accent5"/>
                </a:solidFill>
                <a:latin typeface="+mj-lt"/>
              </a:rPr>
              <a:t>https://s3.amazonaws.com/coach-courses-us/public/courses/data-immersion/A4/A4_Data_Assets/4.4_departments.zip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b="0" i="0" dirty="0">
                <a:solidFill>
                  <a:schemeClr val="tx2"/>
                </a:solidFill>
                <a:effectLst/>
                <a:latin typeface="+mj-lt"/>
              </a:rPr>
              <a:t>Customers (.zip):</a:t>
            </a:r>
          </a:p>
          <a:p>
            <a:pPr marL="276225" lvl="1" indent="0">
              <a:buNone/>
            </a:pPr>
            <a:r>
              <a:rPr lang="en-US" sz="1200" b="0" i="0" dirty="0">
                <a:solidFill>
                  <a:schemeClr val="accent5"/>
                </a:solidFill>
                <a:effectLst/>
                <a:latin typeface="+mj-lt"/>
              </a:rPr>
              <a:t>https://s3.amazonaws.com/coach-courses-us/public/courses/data-immersion/A4/A4_Data_Assets/customers.zip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b="0" i="0" dirty="0">
                <a:solidFill>
                  <a:schemeClr val="tx2"/>
                </a:solidFill>
                <a:effectLst/>
                <a:latin typeface="+mj-lt"/>
              </a:rPr>
              <a:t>Data Dictionary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marL="276225" lvl="1" indent="0">
              <a:buNone/>
            </a:pPr>
            <a:r>
              <a:rPr lang="en-US" sz="1200" b="0" i="0" dirty="0">
                <a:solidFill>
                  <a:schemeClr val="accent5"/>
                </a:solidFill>
                <a:effectLst/>
                <a:latin typeface="+mj-lt"/>
              </a:rPr>
              <a:t>https://gist.github.com/jeremystan/c3b39d947d9b88b3ccff3147dbcf6c6b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93D7828-00FF-90BB-B1C9-B906E36C11F1}"/>
              </a:ext>
            </a:extLst>
          </p:cNvPr>
          <p:cNvSpPr txBox="1">
            <a:spLocks/>
          </p:cNvSpPr>
          <p:nvPr/>
        </p:nvSpPr>
        <p:spPr>
          <a:xfrm>
            <a:off x="509823" y="1601433"/>
            <a:ext cx="2739217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Project Goals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5ECF9C-4A57-6CCC-CF06-A4EF6B7F8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405" b="-927"/>
          <a:stretch/>
        </p:blipFill>
        <p:spPr bwMode="auto">
          <a:xfrm>
            <a:off x="8838352" y="298423"/>
            <a:ext cx="911996" cy="11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1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Placeholder 18" descr="decorative element">
            <a:extLst>
              <a:ext uri="{FF2B5EF4-FFF2-40B4-BE49-F238E27FC236}">
                <a16:creationId xmlns:a16="http://schemas.microsoft.com/office/drawing/2014/main" id="{701C8C46-A071-E0D2-04D6-C14AFF75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/>
          <a:stretch/>
        </p:blipFill>
        <p:spPr>
          <a:xfrm>
            <a:off x="9980579" y="0"/>
            <a:ext cx="2211421" cy="620624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9D07CB2-B294-9335-3996-D5EB434E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Instacart grocery basket analysis</a:t>
            </a:r>
            <a:br>
              <a:rPr lang="en-US" dirty="0"/>
            </a:br>
            <a:r>
              <a:rPr lang="en-US" dirty="0"/>
              <a:t>charts / interim points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3A0B02-8216-0023-ED66-970630B02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405" b="-927"/>
          <a:stretch/>
        </p:blipFill>
        <p:spPr bwMode="auto">
          <a:xfrm>
            <a:off x="8838352" y="298423"/>
            <a:ext cx="911996" cy="11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2634B6-6574-0B47-92EB-4B28C8521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1634246"/>
            <a:ext cx="5106392" cy="3463047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810B45E-0F32-C562-6968-54F5B2DAB395}"/>
              </a:ext>
            </a:extLst>
          </p:cNvPr>
          <p:cNvSpPr txBox="1">
            <a:spLocks/>
          </p:cNvSpPr>
          <p:nvPr/>
        </p:nvSpPr>
        <p:spPr>
          <a:xfrm>
            <a:off x="432000" y="5192360"/>
            <a:ext cx="4745804" cy="666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At the age of 40 many Instacart customers transition from &lt;200K to &lt;300K income. The income ceiling also jumps up from 400K to 600K at the same age line of 40.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2FC0F-974E-F445-B035-0206068FD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99" y="1634246"/>
            <a:ext cx="3861899" cy="3463047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CC3541-0F41-BACA-5E21-06B0BEBC0BB6}"/>
              </a:ext>
            </a:extLst>
          </p:cNvPr>
          <p:cNvSpPr txBox="1">
            <a:spLocks/>
          </p:cNvSpPr>
          <p:nvPr/>
        </p:nvSpPr>
        <p:spPr>
          <a:xfrm>
            <a:off x="5538392" y="5182628"/>
            <a:ext cx="4442187" cy="16850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-webkit-standard"/>
              </a:rPr>
              <a:t>The </a:t>
            </a:r>
            <a:r>
              <a:rPr lang="en-US" sz="1200" b="1" u="sng" dirty="0">
                <a:solidFill>
                  <a:srgbClr val="000000"/>
                </a:solidFill>
                <a:latin typeface="-webkit-standard"/>
              </a:rPr>
              <a:t>most loyal </a:t>
            </a:r>
            <a:r>
              <a:rPr lang="en-US" sz="1200" dirty="0">
                <a:solidFill>
                  <a:srgbClr val="000000"/>
                </a:solidFill>
                <a:latin typeface="-webkit-standard"/>
              </a:rPr>
              <a:t>customers (with over 40 orders) are also frequent customers ( &lt;= 10 days between orders)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-webkit-standard"/>
              </a:rPr>
              <a:t>The </a:t>
            </a:r>
            <a:r>
              <a:rPr lang="en-US" sz="1200" b="1" u="sng" dirty="0">
                <a:solidFill>
                  <a:srgbClr val="000000"/>
                </a:solidFill>
                <a:latin typeface="-webkit-standard"/>
              </a:rPr>
              <a:t>regular customers </a:t>
            </a:r>
            <a:r>
              <a:rPr lang="en-US" sz="1200" dirty="0">
                <a:solidFill>
                  <a:srgbClr val="000000"/>
                </a:solidFill>
                <a:latin typeface="-webkit-standard"/>
              </a:rPr>
              <a:t>in terms of loyalty (from 11 to 40 orders) show a prevalence of being frequent in their purchases, while only a small portion of them have more than 20 days between their orders. 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-webkit-standard"/>
              </a:rPr>
              <a:t>The </a:t>
            </a:r>
            <a:r>
              <a:rPr lang="en-US" sz="1200" b="1" u="sng" dirty="0">
                <a:solidFill>
                  <a:srgbClr val="000000"/>
                </a:solidFill>
                <a:latin typeface="-webkit-standard"/>
              </a:rPr>
              <a:t>new customers </a:t>
            </a:r>
            <a:r>
              <a:rPr lang="en-US" sz="1200" dirty="0">
                <a:solidFill>
                  <a:srgbClr val="000000"/>
                </a:solidFill>
                <a:latin typeface="-webkit-standard"/>
              </a:rPr>
              <a:t>are evenly distributed among the frequency categories.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E5F6C2-4BDA-798E-CD88-0521035AF7F7}"/>
              </a:ext>
            </a:extLst>
          </p:cNvPr>
          <p:cNvCxnSpPr>
            <a:cxnSpLocks/>
          </p:cNvCxnSpPr>
          <p:nvPr/>
        </p:nvCxnSpPr>
        <p:spPr>
          <a:xfrm flipV="1">
            <a:off x="6605082" y="4105072"/>
            <a:ext cx="0" cy="107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E06197-E1E2-FC29-5149-4484574852D6}"/>
              </a:ext>
            </a:extLst>
          </p:cNvPr>
          <p:cNvCxnSpPr>
            <a:cxnSpLocks/>
          </p:cNvCxnSpPr>
          <p:nvPr/>
        </p:nvCxnSpPr>
        <p:spPr>
          <a:xfrm flipV="1">
            <a:off x="7986076" y="4105072"/>
            <a:ext cx="690996" cy="1754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F91E0-03B4-C3F8-D7A7-7443975C826A}"/>
              </a:ext>
            </a:extLst>
          </p:cNvPr>
          <p:cNvCxnSpPr>
            <a:cxnSpLocks/>
          </p:cNvCxnSpPr>
          <p:nvPr/>
        </p:nvCxnSpPr>
        <p:spPr>
          <a:xfrm flipV="1">
            <a:off x="8461769" y="4105072"/>
            <a:ext cx="376583" cy="1920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A3CF5F-630D-C260-0C0F-837C7A2075A9}"/>
              </a:ext>
            </a:extLst>
          </p:cNvPr>
          <p:cNvCxnSpPr>
            <a:cxnSpLocks/>
          </p:cNvCxnSpPr>
          <p:nvPr/>
        </p:nvCxnSpPr>
        <p:spPr>
          <a:xfrm flipV="1">
            <a:off x="6692641" y="4105072"/>
            <a:ext cx="904661" cy="229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AF9717-5131-AFAE-083A-D69DB9260649}"/>
              </a:ext>
            </a:extLst>
          </p:cNvPr>
          <p:cNvCxnSpPr>
            <a:cxnSpLocks/>
          </p:cNvCxnSpPr>
          <p:nvPr/>
        </p:nvCxnSpPr>
        <p:spPr>
          <a:xfrm flipV="1">
            <a:off x="6695882" y="4105072"/>
            <a:ext cx="1098243" cy="229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0F2AAD-D525-AE3A-3FBA-B5B2A42BA86A}"/>
              </a:ext>
            </a:extLst>
          </p:cNvPr>
          <p:cNvCxnSpPr>
            <a:cxnSpLocks/>
          </p:cNvCxnSpPr>
          <p:nvPr/>
        </p:nvCxnSpPr>
        <p:spPr>
          <a:xfrm flipV="1">
            <a:off x="6692641" y="4105072"/>
            <a:ext cx="1283375" cy="2305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54F031B-4C8E-28F9-EEA8-204A2BB9807E}"/>
              </a:ext>
            </a:extLst>
          </p:cNvPr>
          <p:cNvSpPr txBox="1"/>
          <p:nvPr/>
        </p:nvSpPr>
        <p:spPr>
          <a:xfrm rot="16200000">
            <a:off x="5165510" y="2754903"/>
            <a:ext cx="1322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No. of users</a:t>
            </a:r>
          </a:p>
        </p:txBody>
      </p:sp>
    </p:spTree>
    <p:extLst>
      <p:ext uri="{BB962C8B-B14F-4D97-AF65-F5344CB8AC3E}">
        <p14:creationId xmlns:p14="http://schemas.microsoft.com/office/powerpoint/2010/main" val="312484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Placeholder 18" descr="decorative element">
            <a:extLst>
              <a:ext uri="{FF2B5EF4-FFF2-40B4-BE49-F238E27FC236}">
                <a16:creationId xmlns:a16="http://schemas.microsoft.com/office/drawing/2014/main" id="{3EE86994-9A48-84F7-4D76-21C83391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/>
          <a:stretch/>
        </p:blipFill>
        <p:spPr>
          <a:xfrm>
            <a:off x="9980579" y="0"/>
            <a:ext cx="2211421" cy="620624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2FC137E-7CE0-9C2B-CF63-76CDA352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Instacart grocery basket analysis</a:t>
            </a:r>
            <a:br>
              <a:rPr lang="en-US" dirty="0"/>
            </a:br>
            <a:r>
              <a:rPr lang="en-US" dirty="0"/>
              <a:t>results and deliverables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BDCA03-F697-FC7F-73C0-6317093C0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405" b="-927"/>
          <a:stretch/>
        </p:blipFill>
        <p:spPr bwMode="auto">
          <a:xfrm>
            <a:off x="8838352" y="298423"/>
            <a:ext cx="911996" cy="11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1532FF8-9130-398E-BCBE-91351439ED37}"/>
              </a:ext>
            </a:extLst>
          </p:cNvPr>
          <p:cNvSpPr txBox="1">
            <a:spLocks/>
          </p:cNvSpPr>
          <p:nvPr/>
        </p:nvSpPr>
        <p:spPr>
          <a:xfrm>
            <a:off x="432000" y="1273317"/>
            <a:ext cx="8176121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24499E1-BD1C-EA2B-6F82-EC3B41C74B89}"/>
              </a:ext>
            </a:extLst>
          </p:cNvPr>
          <p:cNvSpPr txBox="1">
            <a:spLocks/>
          </p:cNvSpPr>
          <p:nvPr/>
        </p:nvSpPr>
        <p:spPr>
          <a:xfrm>
            <a:off x="6287110" y="4724998"/>
            <a:ext cx="2321011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Deliverables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AA07E8C-DE3D-DC53-2F2E-9EBD906864C9}"/>
              </a:ext>
            </a:extLst>
          </p:cNvPr>
          <p:cNvSpPr txBox="1">
            <a:spLocks/>
          </p:cNvSpPr>
          <p:nvPr/>
        </p:nvSpPr>
        <p:spPr>
          <a:xfrm>
            <a:off x="6287109" y="5328666"/>
            <a:ext cx="2321011" cy="970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GitHub Repository: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400" b="0" i="0" u="none" strike="noStrike" dirty="0">
                <a:solidFill>
                  <a:schemeClr val="accent5"/>
                </a:solidFill>
                <a:effectLst/>
                <a:latin typeface="-webkit-standar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https://github.com/Elena3s/InstacartGroceryBasketAnalysis</a:t>
            </a:r>
            <a:endParaRPr lang="en-US" sz="1400" b="0" i="0" u="none" strike="noStrike" dirty="0">
              <a:solidFill>
                <a:schemeClr val="accent5"/>
              </a:solidFill>
              <a:effectLst/>
              <a:latin typeface="-webkit-standard"/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9BFB3BE-AFA6-EFC8-8C14-EEE5DE5BF62E}"/>
              </a:ext>
            </a:extLst>
          </p:cNvPr>
          <p:cNvSpPr txBox="1">
            <a:spLocks/>
          </p:cNvSpPr>
          <p:nvPr/>
        </p:nvSpPr>
        <p:spPr>
          <a:xfrm>
            <a:off x="431998" y="5941258"/>
            <a:ext cx="3755547" cy="666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The profile category "Parent over 30" (and below 65, with dependents)  is by far the most numerous one. (NB: Some profiles may overlap.)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B819A2-5424-4B41-9996-EDD6E7348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02"/>
          <a:stretch/>
        </p:blipFill>
        <p:spPr>
          <a:xfrm>
            <a:off x="431998" y="1892894"/>
            <a:ext cx="4371433" cy="37686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A15006-4057-7CCD-2A72-EA7271FBE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47" y="1912856"/>
            <a:ext cx="3204874" cy="1366495"/>
          </a:xfrm>
          <a:prstGeom prst="rect">
            <a:avLst/>
          </a:prstGeom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F74CBE9-C6F6-1AB8-09EF-D0C002241711}"/>
              </a:ext>
            </a:extLst>
          </p:cNvPr>
          <p:cNvSpPr txBox="1">
            <a:spLocks/>
          </p:cNvSpPr>
          <p:nvPr/>
        </p:nvSpPr>
        <p:spPr>
          <a:xfrm>
            <a:off x="5359071" y="3443836"/>
            <a:ext cx="4131557" cy="666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§"/>
            </a:pPr>
            <a:r>
              <a:rPr lang="en-US" sz="1350" i="0" strike="noStrike" dirty="0">
                <a:solidFill>
                  <a:srgbClr val="000000"/>
                </a:solidFill>
                <a:effectLst/>
                <a:latin typeface="-webkit-standard"/>
              </a:rPr>
              <a:t>Region 3 has the most customers and almost doubles both High and Low spenders when compared to Region 1. Regions 2 and 4 are hanging somewhere in between.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F926E1-59F2-070E-42F1-7EF7A3506AAE}"/>
              </a:ext>
            </a:extLst>
          </p:cNvPr>
          <p:cNvCxnSpPr>
            <a:cxnSpLocks/>
          </p:cNvCxnSpPr>
          <p:nvPr/>
        </p:nvCxnSpPr>
        <p:spPr>
          <a:xfrm>
            <a:off x="5359071" y="4523362"/>
            <a:ext cx="399244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4F759C-90BE-C5F8-B0C4-16707DA9CA0F}"/>
              </a:ext>
            </a:extLst>
          </p:cNvPr>
          <p:cNvSpPr txBox="1"/>
          <p:nvPr/>
        </p:nvSpPr>
        <p:spPr>
          <a:xfrm>
            <a:off x="4048437" y="2000415"/>
            <a:ext cx="480545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No. of users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3D859-6642-772B-A5A7-F83C7FD98E74}"/>
              </a:ext>
            </a:extLst>
          </p:cNvPr>
          <p:cNvSpPr txBox="1"/>
          <p:nvPr/>
        </p:nvSpPr>
        <p:spPr>
          <a:xfrm rot="16200000">
            <a:off x="-157660" y="3116859"/>
            <a:ext cx="132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No. of users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0713BC-AEFF-584D-861E-8990DBCDB250}"/>
              </a:ext>
            </a:extLst>
          </p:cNvPr>
          <p:cNvSpPr txBox="1"/>
          <p:nvPr/>
        </p:nvSpPr>
        <p:spPr>
          <a:xfrm>
            <a:off x="2450552" y="5307684"/>
            <a:ext cx="780851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24724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153" y="3675089"/>
            <a:ext cx="7397864" cy="1674470"/>
          </a:xfrm>
        </p:spPr>
        <p:txBody>
          <a:bodyPr/>
          <a:lstStyle/>
          <a:p>
            <a:r>
              <a:rPr lang="en-US" sz="60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US residential real estate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01" y="3983733"/>
            <a:ext cx="1426568" cy="119203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sz="6000" b="1" i="0" cap="all" spc="-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44E75E28-A041-774A-2FDE-00361FB59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7" b="-315"/>
          <a:stretch/>
        </p:blipFill>
        <p:spPr>
          <a:xfrm>
            <a:off x="9980580" y="0"/>
            <a:ext cx="2211420" cy="6206248"/>
          </a:xfrm>
          <a:prstGeom prst="rect">
            <a:avLst/>
          </a:prstGeom>
        </p:spPr>
      </p:pic>
      <p:pic>
        <p:nvPicPr>
          <p:cNvPr id="2" name="Picture 2" descr="Free House Clip Art Images｜Illustoon">
            <a:extLst>
              <a:ext uri="{FF2B5EF4-FFF2-40B4-BE49-F238E27FC236}">
                <a16:creationId xmlns:a16="http://schemas.microsoft.com/office/drawing/2014/main" id="{BC20E03E-497F-154F-D811-213887DC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830" y="400710"/>
            <a:ext cx="1603188" cy="16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2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C95148-C221-DB42-975A-A4B57AC7B34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pic>
        <p:nvPicPr>
          <p:cNvPr id="8" name="Picture Placeholder 17" descr="decorative element">
            <a:extLst>
              <a:ext uri="{FF2B5EF4-FFF2-40B4-BE49-F238E27FC236}">
                <a16:creationId xmlns:a16="http://schemas.microsoft.com/office/drawing/2014/main" id="{619C9379-5EF5-37DD-651A-960C79BB0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7" b="-315"/>
          <a:stretch/>
        </p:blipFill>
        <p:spPr>
          <a:xfrm>
            <a:off x="9980580" y="0"/>
            <a:ext cx="2211420" cy="6206248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352BFE4-8977-524F-F5DF-BF9EB6FB2F81}"/>
              </a:ext>
            </a:extLst>
          </p:cNvPr>
          <p:cNvSpPr txBox="1">
            <a:spLocks/>
          </p:cNvSpPr>
          <p:nvPr/>
        </p:nvSpPr>
        <p:spPr>
          <a:xfrm>
            <a:off x="509823" y="2629558"/>
            <a:ext cx="2739217" cy="342199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/>
              <a:t>Investigate how/if the property size affects its </a:t>
            </a:r>
            <a:r>
              <a:rPr lang="en-US" dirty="0" err="1"/>
              <a:t>sq.ft</a:t>
            </a:r>
            <a:r>
              <a:rPr lang="en-US" dirty="0"/>
              <a:t>. price (2016-2023)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Investigate the relationship between property size and how fast it closes (2016-2023)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Discover the hottest residential markets as of 2022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1CB0510-00EA-0606-68AD-345ED1073830}"/>
              </a:ext>
            </a:extLst>
          </p:cNvPr>
          <p:cNvSpPr txBox="1">
            <a:spLocks/>
          </p:cNvSpPr>
          <p:nvPr/>
        </p:nvSpPr>
        <p:spPr>
          <a:xfrm>
            <a:off x="3621999" y="1604814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Tools/Techniques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FEC3176-B314-7025-3F95-CFFEFBC71D61}"/>
              </a:ext>
            </a:extLst>
          </p:cNvPr>
          <p:cNvSpPr txBox="1">
            <a:spLocks/>
          </p:cNvSpPr>
          <p:nvPr/>
        </p:nvSpPr>
        <p:spPr>
          <a:xfrm>
            <a:off x="3632007" y="2629558"/>
            <a:ext cx="2739217" cy="342199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/>
              <a:t>Python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Pandas/seaborn/</a:t>
            </a:r>
          </a:p>
          <a:p>
            <a:pPr marL="0" indent="0">
              <a:buNone/>
            </a:pPr>
            <a:r>
              <a:rPr lang="en-US" dirty="0"/>
              <a:t>     matplotlib/</a:t>
            </a:r>
            <a:r>
              <a:rPr lang="en-US" dirty="0" err="1"/>
              <a:t>sklearn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Linear regression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Elbow technique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k-means clustering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Time series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F437222-B889-1CF9-7A5E-0CE782BC2AC1}"/>
              </a:ext>
            </a:extLst>
          </p:cNvPr>
          <p:cNvSpPr txBox="1">
            <a:spLocks/>
          </p:cNvSpPr>
          <p:nvPr/>
        </p:nvSpPr>
        <p:spPr>
          <a:xfrm>
            <a:off x="6751076" y="1601566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7B8FC9-E77B-FD28-C769-CCAE4A2FF93B}"/>
              </a:ext>
            </a:extLst>
          </p:cNvPr>
          <p:cNvSpPr txBox="1">
            <a:spLocks/>
          </p:cNvSpPr>
          <p:nvPr/>
        </p:nvSpPr>
        <p:spPr>
          <a:xfrm>
            <a:off x="509823" y="1601433"/>
            <a:ext cx="2739217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Project Goals</a:t>
            </a:r>
          </a:p>
        </p:txBody>
      </p:sp>
      <p:pic>
        <p:nvPicPr>
          <p:cNvPr id="1026" name="Picture 2" descr="Free House Clip Art Images｜Illustoon">
            <a:extLst>
              <a:ext uri="{FF2B5EF4-FFF2-40B4-BE49-F238E27FC236}">
                <a16:creationId xmlns:a16="http://schemas.microsoft.com/office/drawing/2014/main" id="{9A7488AA-CA76-75FD-A7C8-8090C19B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567" y="283979"/>
            <a:ext cx="1175726" cy="11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0E85F35-75C2-776A-13D0-7CC59CA97DBF}"/>
              </a:ext>
            </a:extLst>
          </p:cNvPr>
          <p:cNvSpPr txBox="1">
            <a:spLocks/>
          </p:cNvSpPr>
          <p:nvPr/>
        </p:nvSpPr>
        <p:spPr>
          <a:xfrm>
            <a:off x="6828900" y="2629559"/>
            <a:ext cx="2661393" cy="25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ublicly available source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realtor.com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400" dirty="0">
                <a:effectLst/>
              </a:rPr>
              <a:t> </a:t>
            </a:r>
          </a:p>
          <a:p>
            <a:pPr marL="276225" lvl="1" indent="0">
              <a:buNone/>
            </a:pPr>
            <a:r>
              <a:rPr lang="en-US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https://www.realtor.com/</a:t>
            </a:r>
          </a:p>
          <a:p>
            <a:pPr marL="276225" lvl="1" indent="0">
              <a:buNone/>
            </a:pPr>
            <a:r>
              <a:rPr lang="en-US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research/data/</a:t>
            </a:r>
            <a:r>
              <a:rPr lang="en-US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76225" lvl="1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6225" lvl="1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downloaded in February 2023,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 on a monthly basis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6891BB-B5E4-10B1-7D34-E27FE0FA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 residential real estate analysis</a:t>
            </a:r>
            <a:br>
              <a:rPr lang="en-US" dirty="0"/>
            </a:br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51103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Placeholder 17" descr="decorative element">
            <a:extLst>
              <a:ext uri="{FF2B5EF4-FFF2-40B4-BE49-F238E27FC236}">
                <a16:creationId xmlns:a16="http://schemas.microsoft.com/office/drawing/2014/main" id="{66F32EE7-927A-FE5D-1B9B-2BDCFA9A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7" b="-315"/>
          <a:stretch/>
        </p:blipFill>
        <p:spPr>
          <a:xfrm>
            <a:off x="9980580" y="0"/>
            <a:ext cx="2211420" cy="6206248"/>
          </a:xfrm>
          <a:prstGeom prst="rect">
            <a:avLst/>
          </a:prstGeom>
        </p:spPr>
      </p:pic>
      <p:pic>
        <p:nvPicPr>
          <p:cNvPr id="2" name="Picture 2" descr="Free House Clip Art Images｜Illustoon">
            <a:extLst>
              <a:ext uri="{FF2B5EF4-FFF2-40B4-BE49-F238E27FC236}">
                <a16:creationId xmlns:a16="http://schemas.microsoft.com/office/drawing/2014/main" id="{10DAF94E-FF45-5552-FB0A-F606A2CF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567" y="283979"/>
            <a:ext cx="1175726" cy="11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FA2320-1D1A-ABAF-1F55-34454BF8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 residential real estate analysis</a:t>
            </a:r>
            <a:br>
              <a:rPr lang="en-US" dirty="0"/>
            </a:br>
            <a:r>
              <a:rPr lang="en-US" dirty="0"/>
              <a:t>charts / interim points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819DB-9EC5-AE5B-6C5E-0A0B5661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459706"/>
            <a:ext cx="4343137" cy="2849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BB0378-E2F1-F08B-0368-B1B9FF851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97" y="3579779"/>
            <a:ext cx="4918339" cy="2959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D4890-3593-545E-5A6C-BC02453F866A}"/>
              </a:ext>
            </a:extLst>
          </p:cNvPr>
          <p:cNvSpPr txBox="1"/>
          <p:nvPr/>
        </p:nvSpPr>
        <p:spPr>
          <a:xfrm>
            <a:off x="488289" y="4855173"/>
            <a:ext cx="347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The property size contributes about 48% to its </a:t>
            </a:r>
            <a:r>
              <a:rPr lang="en-US" sz="1350" dirty="0" err="1">
                <a:solidFill>
                  <a:srgbClr val="000000"/>
                </a:solidFill>
                <a:latin typeface="-webkit-standard"/>
              </a:rPr>
              <a:t>sq.ft</a:t>
            </a:r>
            <a:r>
              <a:rPr lang="en-US" sz="1350" dirty="0">
                <a:solidFill>
                  <a:srgbClr val="000000"/>
                </a:solidFill>
                <a:latin typeface="-webkit-standard"/>
              </a:rPr>
              <a:t>. price - medium strength dependency, which means that even though it plays a considerable role in defining the square foot price we cannot fully rely on the property size in order to explain the behavior of its square foot price.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BA837E-2FE0-EBC2-9F17-3A0E33D20B96}"/>
              </a:ext>
            </a:extLst>
          </p:cNvPr>
          <p:cNvSpPr txBox="1"/>
          <p:nvPr/>
        </p:nvSpPr>
        <p:spPr>
          <a:xfrm>
            <a:off x="5453733" y="1870143"/>
            <a:ext cx="384825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The national average number of days to close between 2016-2023 is at 66.8 days. The number one state with the shortest average time to sell is the District of Columbia - at 40.3. The slowest' is Vermont - at 118.7 days.</a:t>
            </a:r>
          </a:p>
          <a:p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9AA6501-5207-402C-7BDB-D424C5BB369A}"/>
              </a:ext>
            </a:extLst>
          </p:cNvPr>
          <p:cNvSpPr/>
          <p:nvPr/>
        </p:nvSpPr>
        <p:spPr>
          <a:xfrm>
            <a:off x="2302317" y="4447857"/>
            <a:ext cx="308494" cy="34046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6DD4CFE-57E8-AA0B-F8D9-E274E37AB6CA}"/>
              </a:ext>
            </a:extLst>
          </p:cNvPr>
          <p:cNvSpPr/>
          <p:nvPr/>
        </p:nvSpPr>
        <p:spPr>
          <a:xfrm rot="10800000">
            <a:off x="7108371" y="3092459"/>
            <a:ext cx="308494" cy="34046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17" descr="decorative element">
            <a:extLst>
              <a:ext uri="{FF2B5EF4-FFF2-40B4-BE49-F238E27FC236}">
                <a16:creationId xmlns:a16="http://schemas.microsoft.com/office/drawing/2014/main" id="{33CAC0C6-C241-B894-89A9-41AADEDD3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7" b="-315"/>
          <a:stretch/>
        </p:blipFill>
        <p:spPr>
          <a:xfrm>
            <a:off x="9980580" y="0"/>
            <a:ext cx="2211420" cy="6206248"/>
          </a:xfrm>
          <a:prstGeom prst="rect">
            <a:avLst/>
          </a:prstGeom>
        </p:spPr>
      </p:pic>
      <p:pic>
        <p:nvPicPr>
          <p:cNvPr id="2" name="Picture 2" descr="Free House Clip Art Images｜Illustoon">
            <a:extLst>
              <a:ext uri="{FF2B5EF4-FFF2-40B4-BE49-F238E27FC236}">
                <a16:creationId xmlns:a16="http://schemas.microsoft.com/office/drawing/2014/main" id="{BB8F4E64-E3BE-AC4C-71E8-77C20CEE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567" y="283979"/>
            <a:ext cx="1175726" cy="11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3F3F4D-C13F-F0E1-CD82-3F80D78C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807328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 residential real estate analysis</a:t>
            </a:r>
            <a:br>
              <a:rPr lang="en-US" dirty="0"/>
            </a:br>
            <a:r>
              <a:rPr lang="en-US" dirty="0"/>
              <a:t>results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846E5-77C3-7CCD-85EB-46C01B4AF3AE}"/>
              </a:ext>
            </a:extLst>
          </p:cNvPr>
          <p:cNvSpPr txBox="1">
            <a:spLocks/>
          </p:cNvSpPr>
          <p:nvPr/>
        </p:nvSpPr>
        <p:spPr>
          <a:xfrm>
            <a:off x="432000" y="1273317"/>
            <a:ext cx="7700323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AC5CCE-605C-7D66-9898-66D708015E10}"/>
              </a:ext>
            </a:extLst>
          </p:cNvPr>
          <p:cNvSpPr txBox="1">
            <a:spLocks/>
          </p:cNvSpPr>
          <p:nvPr/>
        </p:nvSpPr>
        <p:spPr>
          <a:xfrm>
            <a:off x="494838" y="6018725"/>
            <a:ext cx="2321011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Deliverables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FC6CC5-90BA-CEB6-CCF5-AD20B0AD7A2B}"/>
              </a:ext>
            </a:extLst>
          </p:cNvPr>
          <p:cNvSpPr txBox="1">
            <a:spLocks/>
          </p:cNvSpPr>
          <p:nvPr/>
        </p:nvSpPr>
        <p:spPr>
          <a:xfrm>
            <a:off x="5601615" y="4504651"/>
            <a:ext cx="4136419" cy="11634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Small and large properties, on average, have very little chance to get stuck on the market for longer than 110 days.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Medium-sized properties have a risk of hanging there for much longer - up to 210 days, even though the majority of them do sell in under 110 days.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6B61F-2150-F7F6-1BBB-B13A6D1B4FE2}"/>
              </a:ext>
            </a:extLst>
          </p:cNvPr>
          <p:cNvCxnSpPr>
            <a:cxnSpLocks/>
          </p:cNvCxnSpPr>
          <p:nvPr/>
        </p:nvCxnSpPr>
        <p:spPr>
          <a:xfrm>
            <a:off x="431998" y="5814040"/>
            <a:ext cx="84104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FAB81DF-2ABD-E005-0CB3-893C255BF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8" y="1959108"/>
            <a:ext cx="4927073" cy="348573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0DF4F9-D0DC-8B84-ABD3-9F7CD9CACB5A}"/>
              </a:ext>
            </a:extLst>
          </p:cNvPr>
          <p:cNvSpPr txBox="1">
            <a:spLocks/>
          </p:cNvSpPr>
          <p:nvPr/>
        </p:nvSpPr>
        <p:spPr>
          <a:xfrm>
            <a:off x="1655344" y="2133112"/>
            <a:ext cx="3578138" cy="781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In 2022 Oregon leads the market in the share of properties with increased prices: 19.52%, followed by Delaware and South Carolina: 10.54% and 10.87% respectively.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B73DB2-42F7-672C-F807-D81B595E7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15" y="1949380"/>
            <a:ext cx="3888678" cy="2473388"/>
          </a:xfrm>
          <a:prstGeom prst="rect">
            <a:avLst/>
          </a:prstGeom>
        </p:spPr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B6E476C-6A50-A5D5-03E1-C84B75FDD5AA}"/>
              </a:ext>
            </a:extLst>
          </p:cNvPr>
          <p:cNvSpPr txBox="1">
            <a:spLocks/>
          </p:cNvSpPr>
          <p:nvPr/>
        </p:nvSpPr>
        <p:spPr>
          <a:xfrm>
            <a:off x="3036081" y="6035908"/>
            <a:ext cx="2339423" cy="777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GitHub Repository: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200" b="0" i="0" u="sng" strike="noStrike" dirty="0">
                <a:solidFill>
                  <a:schemeClr val="accent5"/>
                </a:solidFill>
                <a:effectLst/>
                <a:latin typeface="-webkit-standard"/>
              </a:rPr>
              <a:t>https://</a:t>
            </a:r>
            <a:r>
              <a:rPr lang="en-US" sz="1200" b="0" i="0" u="sng" strike="noStrike" dirty="0" err="1">
                <a:solidFill>
                  <a:schemeClr val="accent5"/>
                </a:solidFill>
                <a:effectLst/>
                <a:latin typeface="-webkit-standard"/>
              </a:rPr>
              <a:t>github.com</a:t>
            </a:r>
            <a:r>
              <a:rPr lang="en-US" sz="1200" b="0" i="0" u="sng" strike="noStrike" dirty="0">
                <a:solidFill>
                  <a:schemeClr val="accent5"/>
                </a:solidFill>
                <a:effectLst/>
                <a:latin typeface="-webkit-standard"/>
              </a:rPr>
              <a:t>/Elena3s/US-Residential-RE-Analysis</a:t>
            </a:r>
            <a:endParaRPr lang="en-US" sz="1200" b="0" i="0" u="none" strike="noStrike" dirty="0">
              <a:solidFill>
                <a:schemeClr val="accent5"/>
              </a:solidFill>
              <a:effectLst/>
              <a:latin typeface="-webkit-standard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585B6D4-3289-5FBB-FD6D-08A651A91330}"/>
              </a:ext>
            </a:extLst>
          </p:cNvPr>
          <p:cNvSpPr txBox="1">
            <a:spLocks/>
          </p:cNvSpPr>
          <p:nvPr/>
        </p:nvSpPr>
        <p:spPr>
          <a:xfrm>
            <a:off x="5519507" y="6026180"/>
            <a:ext cx="4305427" cy="777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Tableau Presentation (with interactive charts):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200" u="sng" dirty="0">
                <a:solidFill>
                  <a:schemeClr val="accent5"/>
                </a:solidFill>
                <a:latin typeface="-webkit-standard"/>
              </a:rPr>
              <a:t>https://</a:t>
            </a:r>
            <a:r>
              <a:rPr lang="en-US" sz="1200" u="sng" dirty="0" err="1">
                <a:solidFill>
                  <a:schemeClr val="accent5"/>
                </a:solidFill>
                <a:latin typeface="-webkit-standard"/>
              </a:rPr>
              <a:t>public.tableau.com</a:t>
            </a:r>
            <a:r>
              <a:rPr lang="en-US" sz="1200" u="sng" dirty="0">
                <a:solidFill>
                  <a:schemeClr val="accent5"/>
                </a:solidFill>
                <a:latin typeface="-webkit-standard"/>
              </a:rPr>
              <a:t>/app/profile/</a:t>
            </a:r>
            <a:r>
              <a:rPr lang="en-US" sz="1200" u="sng" dirty="0" err="1">
                <a:solidFill>
                  <a:schemeClr val="accent5"/>
                </a:solidFill>
                <a:latin typeface="-webkit-standard"/>
              </a:rPr>
              <a:t>elena.dries</a:t>
            </a:r>
            <a:r>
              <a:rPr lang="en-US" sz="1200" u="sng" dirty="0">
                <a:solidFill>
                  <a:schemeClr val="accent5"/>
                </a:solidFill>
                <a:latin typeface="-webkit-standard"/>
              </a:rPr>
              <a:t>/viz/USRealEstateMarket_16800293963450/</a:t>
            </a:r>
            <a:r>
              <a:rPr lang="en-US" sz="1200" u="sng" dirty="0" err="1">
                <a:solidFill>
                  <a:schemeClr val="accent5"/>
                </a:solidFill>
                <a:latin typeface="-webkit-standard"/>
              </a:rPr>
              <a:t>USREMarket?publish</a:t>
            </a:r>
            <a:r>
              <a:rPr lang="en-US" sz="1200" u="sng" dirty="0">
                <a:solidFill>
                  <a:schemeClr val="accent5"/>
                </a:solidFill>
                <a:latin typeface="-webkit-standard"/>
              </a:rPr>
              <a:t>=yes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6408A-366A-5D32-9DBA-AF87EBB8C893}"/>
              </a:ext>
            </a:extLst>
          </p:cNvPr>
          <p:cNvSpPr txBox="1"/>
          <p:nvPr/>
        </p:nvSpPr>
        <p:spPr>
          <a:xfrm>
            <a:off x="393085" y="3185732"/>
            <a:ext cx="4927073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350" dirty="0">
                <a:solidFill>
                  <a:srgbClr val="000000"/>
                </a:solidFill>
                <a:latin typeface="-webkit-standard"/>
              </a:rPr>
              <a:t>The quickest states to sell their homes in 2022 (in average days):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1436F27B-4458-79CD-95FD-E5A29F0BA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78979"/>
              </p:ext>
            </p:extLst>
          </p:nvPr>
        </p:nvGraphicFramePr>
        <p:xfrm>
          <a:off x="539006" y="3479456"/>
          <a:ext cx="1318978" cy="1849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3957">
                  <a:extLst>
                    <a:ext uri="{9D8B030D-6E8A-4147-A177-3AD203B41FA5}">
                      <a16:colId xmlns:a16="http://schemas.microsoft.com/office/drawing/2014/main" val="2014775051"/>
                    </a:ext>
                  </a:extLst>
                </a:gridCol>
                <a:gridCol w="535021">
                  <a:extLst>
                    <a:ext uri="{9D8B030D-6E8A-4147-A177-3AD203B41FA5}">
                      <a16:colId xmlns:a16="http://schemas.microsoft.com/office/drawing/2014/main" val="986223166"/>
                    </a:ext>
                  </a:extLst>
                </a:gridCol>
              </a:tblGrid>
              <a:tr h="29487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50306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latin typeface="-webkit-standard"/>
                        </a:rPr>
                        <a:t>Rhode Island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23451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latin typeface="-webkit-standard"/>
                        </a:rPr>
                        <a:t>Maryland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594490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latin typeface="-webkit-standard"/>
                        </a:rPr>
                        <a:t>Ohio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83319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r>
                        <a:rPr lang="en-US" sz="1200" dirty="0"/>
                        <a:t>Indiana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63313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r>
                        <a:rPr lang="en-US" sz="1200" dirty="0"/>
                        <a:t>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70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89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pic>
        <p:nvPicPr>
          <p:cNvPr id="1026" name="Picture 2" descr="Download Microsoft Excel Logo in SVG Vector or PNG File ...">
            <a:extLst>
              <a:ext uri="{FF2B5EF4-FFF2-40B4-BE49-F238E27FC236}">
                <a16:creationId xmlns:a16="http://schemas.microsoft.com/office/drawing/2014/main" id="{C71D2652-A7CD-EF6F-28CF-1972EE09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16" y="904078"/>
            <a:ext cx="1361941" cy="90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conda Privacy Center">
            <a:extLst>
              <a:ext uri="{FF2B5EF4-FFF2-40B4-BE49-F238E27FC236}">
                <a16:creationId xmlns:a16="http://schemas.microsoft.com/office/drawing/2014/main" id="{22FE7E15-186F-05E6-0217-6E7F7BB6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07" y="824754"/>
            <a:ext cx="809325" cy="80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95BFF4-0BE3-22CA-9A4C-B7404F3E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99" y="743655"/>
            <a:ext cx="736902" cy="85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ableau Software Logo PNG Vector (SVG) Free Download">
            <a:extLst>
              <a:ext uri="{FF2B5EF4-FFF2-40B4-BE49-F238E27FC236}">
                <a16:creationId xmlns:a16="http://schemas.microsoft.com/office/drawing/2014/main" id="{6ACB1649-8770-714F-2F0F-B69C99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688" y="822191"/>
            <a:ext cx="747922" cy="73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, logo, social network, social icon - Free download">
            <a:extLst>
              <a:ext uri="{FF2B5EF4-FFF2-40B4-BE49-F238E27FC236}">
                <a16:creationId xmlns:a16="http://schemas.microsoft.com/office/drawing/2014/main" id="{2501719C-306C-51BE-FAE0-B295971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249" y="965707"/>
            <a:ext cx="747922" cy="74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3A60FA0-4B40-992F-CBF2-B54535BD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535" y="1731139"/>
            <a:ext cx="802216" cy="87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7B2ED7-2102-4E32-D63A-FC36D617C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24" y="1360642"/>
            <a:ext cx="727386" cy="67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6F763C-D4B7-04CD-A52F-C52FF058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65" y="1285412"/>
            <a:ext cx="727386" cy="750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57391D-CAE3-831C-DCD4-D28C62DEE07A}"/>
              </a:ext>
            </a:extLst>
          </p:cNvPr>
          <p:cNvSpPr txBox="1"/>
          <p:nvPr/>
        </p:nvSpPr>
        <p:spPr>
          <a:xfrm>
            <a:off x="4003785" y="1844775"/>
            <a:ext cx="306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spc="-150" dirty="0">
                <a:latin typeface="+mj-lt"/>
                <a:ea typeface="+mj-ea"/>
                <a:cs typeface="+mj-cs"/>
              </a:rPr>
              <a:t>Tech Stack</a:t>
            </a:r>
          </a:p>
        </p:txBody>
      </p:sp>
      <p:pic>
        <p:nvPicPr>
          <p:cNvPr id="1064" name="Picture 40" descr="Sql server - Free computer icons">
            <a:extLst>
              <a:ext uri="{FF2B5EF4-FFF2-40B4-BE49-F238E27FC236}">
                <a16:creationId xmlns:a16="http://schemas.microsoft.com/office/drawing/2014/main" id="{F765EF90-EAFE-FDCB-AAC9-2BDAEA0F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74" y="1851024"/>
            <a:ext cx="739800" cy="73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2D6F4-7572-F463-3C83-C1693AA55BF2}"/>
              </a:ext>
            </a:extLst>
          </p:cNvPr>
          <p:cNvSpPr txBox="1"/>
          <p:nvPr/>
        </p:nvSpPr>
        <p:spPr>
          <a:xfrm>
            <a:off x="4136736" y="2585313"/>
            <a:ext cx="2406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spc="-150" dirty="0">
                <a:latin typeface="+mj-lt"/>
                <a:ea typeface="+mj-ea"/>
                <a:cs typeface="+mj-cs"/>
              </a:rPr>
              <a:t>Analytics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8C008A-A298-E21A-B7DF-A9C342CB0B68}"/>
              </a:ext>
            </a:extLst>
          </p:cNvPr>
          <p:cNvCxnSpPr>
            <a:cxnSpLocks/>
          </p:cNvCxnSpPr>
          <p:nvPr/>
        </p:nvCxnSpPr>
        <p:spPr>
          <a:xfrm>
            <a:off x="2570445" y="2483825"/>
            <a:ext cx="5757104" cy="0"/>
          </a:xfrm>
          <a:prstGeom prst="lin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EED71BF-2DE0-B494-C677-B6FDBE277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57" y="5370179"/>
            <a:ext cx="1890287" cy="10629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F338B6-0B28-1FD4-BA11-474CCA86B9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349" y="3205811"/>
            <a:ext cx="1753873" cy="18699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D098A7-0F84-093B-E9C7-DA5F8E8DF3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40" y="5180223"/>
            <a:ext cx="1981764" cy="12899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56E3D0-3050-DE85-AB61-1456906E87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9" y="2900753"/>
            <a:ext cx="1685129" cy="12922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95BB57-E05E-B1DE-7A64-FB9F976E6F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97" y="3662581"/>
            <a:ext cx="1694370" cy="1552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BDC4F1-66EA-F038-109B-6CF72B8E56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5" y="4441509"/>
            <a:ext cx="1890288" cy="9906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A5088A-2362-6B41-1409-5E9D3EA60E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77" y="3506938"/>
            <a:ext cx="1934780" cy="13619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24691E-63F9-8BF3-0AF3-7CF8A689D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65" y="4305045"/>
            <a:ext cx="1165905" cy="11449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601D45-C1C2-3A84-0B92-20B91EE925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20" y="5530827"/>
            <a:ext cx="1424757" cy="9270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2DDD52-AC33-68BF-918A-ADA3205784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61" y="5701644"/>
            <a:ext cx="1480497" cy="7719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BAF8DB-006D-2487-48D4-1385BD958F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5" y="5680701"/>
            <a:ext cx="1376580" cy="7816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065C0EC-A286-002D-CB09-786562437A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33" y="2944202"/>
            <a:ext cx="1433340" cy="1079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Placeholder 17" descr="decorative element">
            <a:extLst>
              <a:ext uri="{FF2B5EF4-FFF2-40B4-BE49-F238E27FC236}">
                <a16:creationId xmlns:a16="http://schemas.microsoft.com/office/drawing/2014/main" id="{EA0D3C67-7AC3-0790-B5BB-5024E03AD0D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b="16181"/>
          <a:stretch/>
        </p:blipFill>
        <p:spPr>
          <a:xfrm>
            <a:off x="9970338" y="-1131"/>
            <a:ext cx="2221661" cy="22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873472" cy="432000"/>
          </a:xfrm>
        </p:spPr>
        <p:txBody>
          <a:bodyPr/>
          <a:lstStyle/>
          <a:p>
            <a:r>
              <a:rPr lang="en-US" dirty="0"/>
              <a:t>Contact  info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F4B1F5-70EA-5FD7-9B3C-6F3EBC56D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A00FC9-3AFF-1BF9-012A-C899D2DB5066}"/>
              </a:ext>
            </a:extLst>
          </p:cNvPr>
          <p:cNvSpPr txBox="1">
            <a:spLocks/>
          </p:cNvSpPr>
          <p:nvPr/>
        </p:nvSpPr>
        <p:spPr>
          <a:xfrm>
            <a:off x="432000" y="3476997"/>
            <a:ext cx="687347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Social media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B055ED0-1434-51B0-D195-35C7B51839FE}"/>
              </a:ext>
            </a:extLst>
          </p:cNvPr>
          <p:cNvSpPr txBox="1">
            <a:spLocks/>
          </p:cNvSpPr>
          <p:nvPr/>
        </p:nvSpPr>
        <p:spPr>
          <a:xfrm>
            <a:off x="745128" y="4095864"/>
            <a:ext cx="6503127" cy="1576329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3784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ysClr val="windowText" lastClr="000000"/>
                </a:solidFill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lvl="3" indent="0">
              <a:buNone/>
            </a:pPr>
            <a:endParaRPr lang="en-US" dirty="0"/>
          </a:p>
          <a:p>
            <a:pPr marL="809625" lvl="3" indent="0">
              <a:buNone/>
            </a:pPr>
            <a:endParaRPr lang="en-US" dirty="0"/>
          </a:p>
          <a:p>
            <a:pPr marL="809625" lvl="3" indent="0">
              <a:buNone/>
            </a:pPr>
            <a:endParaRPr lang="en-US" dirty="0"/>
          </a:p>
          <a:p>
            <a:pPr marL="809625" lvl="3" indent="0">
              <a:buNone/>
            </a:pPr>
            <a:endParaRPr lang="en-US" dirty="0"/>
          </a:p>
          <a:p>
            <a:pPr marL="809625" lvl="3" indent="0">
              <a:buNone/>
            </a:pPr>
            <a:endParaRPr lang="en-US" dirty="0"/>
          </a:p>
          <a:p>
            <a:pPr marL="809625" lvl="3" indent="0">
              <a:buNone/>
            </a:pPr>
            <a:endParaRPr lang="en-US" dirty="0"/>
          </a:p>
        </p:txBody>
      </p:sp>
      <p:pic>
        <p:nvPicPr>
          <p:cNvPr id="9" name="Picture Placeholder 17" descr="decorative element">
            <a:extLst>
              <a:ext uri="{FF2B5EF4-FFF2-40B4-BE49-F238E27FC236}">
                <a16:creationId xmlns:a16="http://schemas.microsoft.com/office/drawing/2014/main" id="{7A357F17-CE60-36A7-C5BD-AC58E750B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6"/>
          <a:stretch/>
        </p:blipFill>
        <p:spPr>
          <a:xfrm>
            <a:off x="7411040" y="1140420"/>
            <a:ext cx="4198615" cy="457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A98EF-6BCD-5045-23D7-CE230D744584}"/>
              </a:ext>
            </a:extLst>
          </p:cNvPr>
          <p:cNvSpPr txBox="1"/>
          <p:nvPr/>
        </p:nvSpPr>
        <p:spPr>
          <a:xfrm>
            <a:off x="745125" y="1212614"/>
            <a:ext cx="6503131" cy="1323439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3784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     </a:t>
            </a:r>
            <a:endParaRPr lang="en-US" sz="2200" dirty="0">
              <a:solidFill>
                <a:sysClr val="windowText" lastClr="000000"/>
              </a:solidFill>
            </a:endParaRPr>
          </a:p>
          <a:p>
            <a:r>
              <a:rPr lang="en-US" sz="2200" dirty="0">
                <a:solidFill>
                  <a:sysClr val="windowText" lastClr="000000"/>
                </a:solidFill>
              </a:rPr>
              <a:t>            </a:t>
            </a:r>
            <a:r>
              <a:rPr lang="en-US" sz="2200" dirty="0">
                <a:solidFill>
                  <a:sysClr val="windowText" lastClr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elena@dries.info</a:t>
            </a:r>
            <a:endParaRPr lang="en-US" sz="2200" dirty="0">
              <a:solidFill>
                <a:sysClr val="windowText" lastClr="000000"/>
              </a:solidFill>
            </a:endParaRPr>
          </a:p>
          <a:p>
            <a:r>
              <a:rPr lang="en-US" sz="2200" dirty="0">
                <a:solidFill>
                  <a:sysClr val="windowText" lastClr="000000"/>
                </a:solidFill>
              </a:rPr>
              <a:t>            </a:t>
            </a:r>
            <a:r>
              <a:rPr lang="en-US" sz="22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www.ElenaDries.com</a:t>
            </a:r>
            <a:endParaRPr lang="en-US" sz="2200" dirty="0">
              <a:solidFill>
                <a:schemeClr val="tx2"/>
              </a:solidFill>
            </a:endParaRP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4" name="Graphic 13" descr="Envelope" title="Icon Presenter Email">
            <a:extLst>
              <a:ext uri="{FF2B5EF4-FFF2-40B4-BE49-F238E27FC236}">
                <a16:creationId xmlns:a16="http://schemas.microsoft.com/office/drawing/2014/main" id="{D9ADD86C-4858-2895-AF42-B5A2981452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985" y="1579467"/>
            <a:ext cx="326482" cy="326482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DF860F62-258A-C39A-6EB2-226DC7A38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399" y="1905949"/>
            <a:ext cx="326482" cy="326482"/>
          </a:xfrm>
          <a:prstGeom prst="rect">
            <a:avLst/>
          </a:prstGeom>
        </p:spPr>
      </p:pic>
      <p:pic>
        <p:nvPicPr>
          <p:cNvPr id="7170" name="Picture 2" descr="Linkedin-logo-1-550×550-300×300">
            <a:hlinkClick r:id="rId9"/>
            <a:extLst>
              <a:ext uri="{FF2B5EF4-FFF2-40B4-BE49-F238E27FC236}">
                <a16:creationId xmlns:a16="http://schemas.microsoft.com/office/drawing/2014/main" id="{C983CCC8-B0CF-D2A5-3C94-2CF9E70A4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85" y="4264960"/>
            <a:ext cx="1238136" cy="1238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cebook Logo and symbol, meaning, history, PNG, brand">
            <a:hlinkClick r:id="rId11"/>
            <a:extLst>
              <a:ext uri="{FF2B5EF4-FFF2-40B4-BE49-F238E27FC236}">
                <a16:creationId xmlns:a16="http://schemas.microsoft.com/office/drawing/2014/main" id="{4B7B3FB2-1B7F-3B2D-6B21-CB9F0148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1" y="4412289"/>
            <a:ext cx="1509563" cy="943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kype Logo PNG Vector (AI) Free Download">
            <a:hlinkClick r:id="rId13"/>
            <a:extLst>
              <a:ext uri="{FF2B5EF4-FFF2-40B4-BE49-F238E27FC236}">
                <a16:creationId xmlns:a16="http://schemas.microsoft.com/office/drawing/2014/main" id="{5AEC92D8-D62A-8E1E-F970-7619278E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823" y="4473729"/>
            <a:ext cx="804719" cy="804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3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022" y="1343906"/>
            <a:ext cx="7025172" cy="4184905"/>
          </a:xfr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3385"/>
          </a:effectLst>
        </p:spPr>
        <p:txBody>
          <a:bodyPr wrap="square" rtlCol="0">
            <a:spAutoFit/>
          </a:bodyPr>
          <a:lstStyle/>
          <a:p>
            <a:pPr marL="1152525" lvl="3" indent="-342900">
              <a:buFont typeface="+mj-lt"/>
              <a:buAutoNum type="arabicPeriod"/>
            </a:pPr>
            <a:endParaRPr lang="en-US" sz="2800" dirty="0"/>
          </a:p>
          <a:p>
            <a:pPr marL="1152525" lvl="3" indent="-342900">
              <a:buFont typeface="+mj-lt"/>
              <a:buAutoNum type="arabicPeriod"/>
            </a:pPr>
            <a:r>
              <a:rPr lang="en-US" sz="2800" dirty="0"/>
              <a:t>Preparing for Influenza Season</a:t>
            </a:r>
          </a:p>
          <a:p>
            <a:pPr marL="1152525" lvl="3" indent="-342900">
              <a:buFont typeface="+mj-lt"/>
              <a:buAutoNum type="arabicPeriod"/>
            </a:pPr>
            <a:endParaRPr lang="en-US" sz="2800" dirty="0"/>
          </a:p>
          <a:p>
            <a:pPr marL="1152525" lvl="3" indent="-342900">
              <a:buFont typeface="+mj-lt"/>
              <a:buAutoNum type="arabicPeriod"/>
            </a:pPr>
            <a:r>
              <a:rPr lang="en-US" sz="2800" dirty="0"/>
              <a:t>Rockbuster’s Top Performers</a:t>
            </a:r>
          </a:p>
          <a:p>
            <a:pPr marL="1152525" lvl="3" indent="-342900">
              <a:buFont typeface="+mj-lt"/>
              <a:buAutoNum type="arabicPeriod"/>
            </a:pPr>
            <a:endParaRPr lang="en-US" sz="2800" dirty="0"/>
          </a:p>
          <a:p>
            <a:pPr marL="1152525" lvl="3" indent="-342900">
              <a:buFont typeface="+mj-lt"/>
              <a:buAutoNum type="arabicPeriod"/>
            </a:pPr>
            <a:r>
              <a:rPr lang="en-US" sz="2800" dirty="0"/>
              <a:t>Instacart Grocery Basket Analysis</a:t>
            </a:r>
          </a:p>
          <a:p>
            <a:pPr marL="1152525" lvl="3" indent="-342900">
              <a:buFont typeface="+mj-lt"/>
              <a:buAutoNum type="arabicPeriod"/>
            </a:pPr>
            <a:endParaRPr lang="en-US" sz="2800" dirty="0"/>
          </a:p>
          <a:p>
            <a:pPr marL="1152525" lvl="3" indent="-342900">
              <a:buFont typeface="+mj-lt"/>
              <a:buAutoNum type="arabicPeriod"/>
            </a:pPr>
            <a:r>
              <a:rPr lang="en-US" sz="2800" dirty="0"/>
              <a:t>TBD</a:t>
            </a:r>
          </a:p>
          <a:p>
            <a:pPr marL="1152525" lvl="3" indent="-3429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F4B1F5-70EA-5FD7-9B3C-6F3EBC56D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Images of Influenza Viruses | CDC">
            <a:extLst>
              <a:ext uri="{FF2B5EF4-FFF2-40B4-BE49-F238E27FC236}">
                <a16:creationId xmlns:a16="http://schemas.microsoft.com/office/drawing/2014/main" id="{A3EAFE31-8865-6382-76B4-DCA7DF47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311" y="1895304"/>
            <a:ext cx="559098" cy="55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uestion mark png images | PNGWing">
            <a:extLst>
              <a:ext uri="{FF2B5EF4-FFF2-40B4-BE49-F238E27FC236}">
                <a16:creationId xmlns:a16="http://schemas.microsoft.com/office/drawing/2014/main" id="{FA06ECD6-85CA-A414-F577-C8C30A61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36" y="4551921"/>
            <a:ext cx="575803" cy="4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ransparent Movie Logo Png, Png Download , Transparent Png Image - PNGitem">
            <a:extLst>
              <a:ext uri="{FF2B5EF4-FFF2-40B4-BE49-F238E27FC236}">
                <a16:creationId xmlns:a16="http://schemas.microsoft.com/office/drawing/2014/main" id="{E3971965-2011-EA9F-D81E-494CA24C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1" y="2755462"/>
            <a:ext cx="686859" cy="5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17" descr="decorative element">
            <a:extLst>
              <a:ext uri="{FF2B5EF4-FFF2-40B4-BE49-F238E27FC236}">
                <a16:creationId xmlns:a16="http://schemas.microsoft.com/office/drawing/2014/main" id="{7EE925EC-663D-FC7E-2A15-E208188A6B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/>
          <a:stretch/>
        </p:blipFill>
        <p:spPr>
          <a:xfrm>
            <a:off x="7560192" y="1343906"/>
            <a:ext cx="3930090" cy="4136312"/>
          </a:xfrm>
          <a:prstGeom prst="rect">
            <a:avLst/>
          </a:prstGeom>
        </p:spPr>
      </p:pic>
      <p:sp>
        <p:nvSpPr>
          <p:cNvPr id="9" name="AutoShape 18" descr="A Light Greek Salad – Recipe Ideas From The Instacart Team">
            <a:extLst>
              <a:ext uri="{FF2B5EF4-FFF2-40B4-BE49-F238E27FC236}">
                <a16:creationId xmlns:a16="http://schemas.microsoft.com/office/drawing/2014/main" id="{DED63282-B912-3D79-9F12-0B83C1D78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41523" y="5480218"/>
            <a:ext cx="554477" cy="55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A Light Greek Salad – Recipe Ideas From The Instacart Team">
            <a:extLst>
              <a:ext uri="{FF2B5EF4-FFF2-40B4-BE49-F238E27FC236}">
                <a16:creationId xmlns:a16="http://schemas.microsoft.com/office/drawing/2014/main" id="{161C7532-4B65-3796-F23D-10779442AB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121BA6D8-2E24-0147-9F42-BA6009101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405" b="-927"/>
          <a:stretch/>
        </p:blipFill>
        <p:spPr bwMode="auto">
          <a:xfrm>
            <a:off x="976785" y="3702222"/>
            <a:ext cx="339728" cy="4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153" y="3675089"/>
            <a:ext cx="7397864" cy="1674470"/>
          </a:xfrm>
        </p:spPr>
        <p:txBody>
          <a:bodyPr/>
          <a:lstStyle/>
          <a:p>
            <a:r>
              <a:rPr lang="en-US" sz="6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Preparing  for Influenza  Season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01" y="3983733"/>
            <a:ext cx="1426568" cy="1192038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sz="6000" b="1" i="0" cap="all" spc="-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2" descr="Images of Influenza Viruses | CDC">
            <a:extLst>
              <a:ext uri="{FF2B5EF4-FFF2-40B4-BE49-F238E27FC236}">
                <a16:creationId xmlns:a16="http://schemas.microsoft.com/office/drawing/2014/main" id="{F642E287-3EB1-CF1F-F81D-A1D15EF4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41661" y="495479"/>
            <a:ext cx="2042808" cy="202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17" descr="decorative element">
            <a:extLst>
              <a:ext uri="{FF2B5EF4-FFF2-40B4-BE49-F238E27FC236}">
                <a16:creationId xmlns:a16="http://schemas.microsoft.com/office/drawing/2014/main" id="{4F5A0DE0-4C11-0A89-5693-C1EECA18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6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038843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Preparing for influenza season </a:t>
            </a:r>
            <a:br>
              <a:rPr lang="en-US" dirty="0"/>
            </a:br>
            <a:r>
              <a:rPr lang="en-US" dirty="0"/>
              <a:t>Project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30518"/>
            <a:ext cx="2739217" cy="498616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629559"/>
            <a:ext cx="2739217" cy="25200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Determine how much additional temporary staff to provide to adequately treat patients during flu season in the US.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Distribute the staff across different states.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183" y="1731278"/>
            <a:ext cx="2739217" cy="496920"/>
          </a:xfrm>
        </p:spPr>
        <p:txBody>
          <a:bodyPr/>
          <a:lstStyle/>
          <a:p>
            <a:r>
              <a:rPr lang="en-US" dirty="0"/>
              <a:t>Tools/Techniques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1191" y="2629558"/>
            <a:ext cx="2739217" cy="34219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Translating business requirements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cleaning/integration/ transformation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hypothesis testing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analysis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Storytelling in Tableau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94794633-0E62-ECDC-21EA-ADF54F79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AB2F75-CE25-8ACB-CED3-2936869B055E}"/>
              </a:ext>
            </a:extLst>
          </p:cNvPr>
          <p:cNvSpPr txBox="1">
            <a:spLocks/>
          </p:cNvSpPr>
          <p:nvPr/>
        </p:nvSpPr>
        <p:spPr>
          <a:xfrm>
            <a:off x="6828900" y="1728030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E996FAC-5E13-305D-7301-2C2B7228A1C5}"/>
              </a:ext>
            </a:extLst>
          </p:cNvPr>
          <p:cNvSpPr txBox="1">
            <a:spLocks/>
          </p:cNvSpPr>
          <p:nvPr/>
        </p:nvSpPr>
        <p:spPr>
          <a:xfrm>
            <a:off x="6828900" y="2629559"/>
            <a:ext cx="2739217" cy="25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600" dirty="0"/>
              <a:t>Influenza deaths by geography, time, age, and gender (Source: CDC)</a:t>
            </a:r>
            <a:r>
              <a:rPr lang="en-US" sz="1400" dirty="0"/>
              <a:t> </a:t>
            </a:r>
            <a:r>
              <a:rPr lang="en-US" sz="1200" dirty="0">
                <a:solidFill>
                  <a:srgbClr val="0070C0"/>
                </a:solidFill>
              </a:rPr>
              <a:t>https://coach-courses-us.s3.amazonaws.com/public/courses/da_program/CDC_Influenza_Deaths_edited.xlsx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Population data by geography (Source: US Census Bureau) </a:t>
            </a:r>
            <a:r>
              <a:rPr lang="en-US" sz="1200" dirty="0">
                <a:solidFill>
                  <a:srgbClr val="0070C0"/>
                </a:solidFill>
              </a:rPr>
              <a:t>https://coach-courses-us.s3.amazonaws.com/public/courses/data-immersion/A1-A2_Influenza_Project/Census_Population_transformed_202101.csv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/>
              <a:t>Influenza visits data set (Source: CDC (Fluview)) </a:t>
            </a:r>
            <a:r>
              <a:rPr lang="en-US" sz="1200" dirty="0">
                <a:solidFill>
                  <a:srgbClr val="0070C0"/>
                </a:solidFill>
              </a:rPr>
              <a:t>https://images.careerfoundry.com/public/courses/data-immersion/A1-A2_Influenza_Project/CDC_Influenza_Visits.xlsx</a:t>
            </a:r>
          </a:p>
        </p:txBody>
      </p:sp>
      <p:pic>
        <p:nvPicPr>
          <p:cNvPr id="15" name="Picture 2" descr="Images of Influenza Viruses | CDC">
            <a:extLst>
              <a:ext uri="{FF2B5EF4-FFF2-40B4-BE49-F238E27FC236}">
                <a16:creationId xmlns:a16="http://schemas.microsoft.com/office/drawing/2014/main" id="{A83F6980-8C7E-9E74-75DB-799451ED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9796" y="203649"/>
            <a:ext cx="1256184" cy="12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0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632230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Preparing for influenza season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Charts / interim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Placeholder 17" descr="decorative element">
            <a:extLst>
              <a:ext uri="{FF2B5EF4-FFF2-40B4-BE49-F238E27FC236}">
                <a16:creationId xmlns:a16="http://schemas.microsoft.com/office/drawing/2014/main" id="{514C738F-7936-A1DA-72E9-77C6B5E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pic>
        <p:nvPicPr>
          <p:cNvPr id="10" name="Picture 2" descr="Images of Influenza Viruses | CDC">
            <a:extLst>
              <a:ext uri="{FF2B5EF4-FFF2-40B4-BE49-F238E27FC236}">
                <a16:creationId xmlns:a16="http://schemas.microsoft.com/office/drawing/2014/main" id="{3F94CE7F-FD1B-EE86-B5B8-B3AF1B2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9796" y="203649"/>
            <a:ext cx="1256184" cy="12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E28CC-12A8-E037-A3AA-FB11DE58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0" y="1331189"/>
            <a:ext cx="6102341" cy="5296245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0213DBB-9F84-A422-FDDD-61CB644FD8C7}"/>
              </a:ext>
            </a:extLst>
          </p:cNvPr>
          <p:cNvSpPr txBox="1">
            <a:spLocks/>
          </p:cNvSpPr>
          <p:nvPr/>
        </p:nvSpPr>
        <p:spPr>
          <a:xfrm>
            <a:off x="6828900" y="2758137"/>
            <a:ext cx="2499426" cy="34338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/>
              <a:t>Flu deaths are largely driven by the number of vulnerable population of 65+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The larger the vulnerable population, the greater the need for additional staff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3A9AFA2-0110-E3A3-47F0-9D99E7200838}"/>
              </a:ext>
            </a:extLst>
          </p:cNvPr>
          <p:cNvSpPr txBox="1">
            <a:spLocks/>
          </p:cNvSpPr>
          <p:nvPr/>
        </p:nvSpPr>
        <p:spPr>
          <a:xfrm>
            <a:off x="6828900" y="1728027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Interim Points</a:t>
            </a:r>
          </a:p>
        </p:txBody>
      </p:sp>
    </p:spTree>
    <p:extLst>
      <p:ext uri="{BB962C8B-B14F-4D97-AF65-F5344CB8AC3E}">
        <p14:creationId xmlns:p14="http://schemas.microsoft.com/office/powerpoint/2010/main" val="221107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038843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Preparing for influenza season </a:t>
            </a:r>
            <a:br>
              <a:rPr lang="en-US" dirty="0"/>
            </a:br>
            <a:r>
              <a:rPr lang="en-US" dirty="0"/>
              <a:t>results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73317"/>
            <a:ext cx="2739217" cy="498616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94794633-0E62-ECDC-21EA-ADF54F79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AB2F75-CE25-8ACB-CED3-2936869B055E}"/>
              </a:ext>
            </a:extLst>
          </p:cNvPr>
          <p:cNvSpPr txBox="1">
            <a:spLocks/>
          </p:cNvSpPr>
          <p:nvPr/>
        </p:nvSpPr>
        <p:spPr>
          <a:xfrm>
            <a:off x="6828900" y="1873219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Deliverables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E996FAC-5E13-305D-7301-2C2B7228A1C5}"/>
              </a:ext>
            </a:extLst>
          </p:cNvPr>
          <p:cNvSpPr txBox="1">
            <a:spLocks/>
          </p:cNvSpPr>
          <p:nvPr/>
        </p:nvSpPr>
        <p:spPr>
          <a:xfrm>
            <a:off x="6828899" y="2700625"/>
            <a:ext cx="2739217" cy="2294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YouTube </a:t>
            </a:r>
            <a:r>
              <a:rPr lang="en-US" sz="1600" b="1" dirty="0">
                <a:solidFill>
                  <a:srgbClr val="000000"/>
                </a:solidFill>
                <a:latin typeface="-webkit-standard"/>
              </a:rPr>
              <a:t>V</a:t>
            </a: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ideo Presentation: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400" b="0" i="0" u="sng" strike="noStrike" dirty="0">
                <a:solidFill>
                  <a:schemeClr val="accent5"/>
                </a:solidFill>
                <a:effectLst/>
                <a:latin typeface="-webkit-standar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https://youtu.be/I6eAgzEQmwg</a:t>
            </a:r>
            <a:endParaRPr lang="en-US" sz="1400" b="0" i="0" u="none" strike="noStrike" dirty="0">
              <a:solidFill>
                <a:schemeClr val="accent5"/>
              </a:solidFill>
              <a:effectLst/>
              <a:latin typeface="-webkit-standard"/>
            </a:endParaRPr>
          </a:p>
          <a:p>
            <a:pPr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>
              <a:buFont typeface="Wingdings" pitchFamily="2" charset="2"/>
              <a:buChar char="§"/>
            </a:pPr>
            <a:r>
              <a:rPr lang="en-US" sz="1600" b="1" i="0" strike="noStrike" dirty="0">
                <a:solidFill>
                  <a:srgbClr val="000000"/>
                </a:solidFill>
                <a:effectLst/>
                <a:latin typeface="-webkit-standard"/>
              </a:rPr>
              <a:t>Tableau Presentation       (with interactive charts):</a:t>
            </a:r>
            <a:endParaRPr lang="en-US" sz="1600" b="0" i="0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76225" lvl="1" indent="0">
              <a:buNone/>
            </a:pPr>
            <a:r>
              <a:rPr lang="en-US" sz="1400" b="0" i="0" u="sng" strike="noStrike" dirty="0">
                <a:solidFill>
                  <a:schemeClr val="accent5"/>
                </a:solidFill>
                <a:effectLst/>
                <a:latin typeface="-webkit-standar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https://public.tableau.com/app/profile/elena.dries/viz/2_9_FinalProjectbyED/InfluenzaAdditionalPersonnelSupport?publish=yes</a:t>
            </a:r>
            <a:endParaRPr lang="en-US" sz="1400" b="0" i="0" u="none" strike="noStrike" dirty="0">
              <a:solidFill>
                <a:schemeClr val="accent5"/>
              </a:solidFill>
              <a:effectLst/>
              <a:latin typeface="-webkit-standard"/>
            </a:endParaRPr>
          </a:p>
        </p:txBody>
      </p:sp>
      <p:pic>
        <p:nvPicPr>
          <p:cNvPr id="15" name="Picture 2" descr="Images of Influenza Viruses | CDC">
            <a:extLst>
              <a:ext uri="{FF2B5EF4-FFF2-40B4-BE49-F238E27FC236}">
                <a16:creationId xmlns:a16="http://schemas.microsoft.com/office/drawing/2014/main" id="{A83F6980-8C7E-9E74-75DB-799451ED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9796" y="203649"/>
            <a:ext cx="1256184" cy="12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0CDC-7807-A792-40B7-E6D1A36C4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9" y="1873219"/>
            <a:ext cx="5743997" cy="4754843"/>
          </a:xfrm>
          <a:prstGeom prst="rect">
            <a:avLst/>
          </a:prstGeom>
        </p:spPr>
      </p:pic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6C58AB4-D3BD-EADD-4F27-97E1A0A93242}"/>
              </a:ext>
            </a:extLst>
          </p:cNvPr>
          <p:cNvSpPr txBox="1">
            <a:spLocks/>
          </p:cNvSpPr>
          <p:nvPr/>
        </p:nvSpPr>
        <p:spPr>
          <a:xfrm>
            <a:off x="461184" y="4995181"/>
            <a:ext cx="2739217" cy="1354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strike="noStrike" dirty="0">
                <a:solidFill>
                  <a:srgbClr val="000000"/>
                </a:solidFill>
                <a:effectLst/>
                <a:latin typeface="-webkit-standard"/>
              </a:rPr>
              <a:t>CONCLUSION</a:t>
            </a:r>
          </a:p>
          <a:p>
            <a:pPr marL="276225" lvl="1" indent="0">
              <a:buNone/>
            </a:pPr>
            <a:r>
              <a:rPr lang="en-US" sz="1400" dirty="0">
                <a:solidFill>
                  <a:schemeClr val="accent5"/>
                </a:solidFill>
                <a:latin typeface="-webkit-standard"/>
              </a:rPr>
              <a:t>California, Florida, Texas, New York, Pennsylvania </a:t>
            </a:r>
            <a:r>
              <a:rPr lang="en-US" sz="1400" dirty="0">
                <a:solidFill>
                  <a:srgbClr val="000000"/>
                </a:solidFill>
                <a:latin typeface="-webkit-standard"/>
              </a:rPr>
              <a:t>need the most additional medial personnel during the upcoming influenza season in the US.</a:t>
            </a:r>
            <a:endParaRPr lang="en-US" sz="1400" i="0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86625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01" y="3983733"/>
            <a:ext cx="1426568" cy="119203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sz="6000" b="1" i="0" cap="all" spc="-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16" descr="Transparent Movie Logo Png, Png Download , Transparent Png Image - PNGitem">
            <a:extLst>
              <a:ext uri="{FF2B5EF4-FFF2-40B4-BE49-F238E27FC236}">
                <a16:creationId xmlns:a16="http://schemas.microsoft.com/office/drawing/2014/main" id="{E1C846EF-3E8E-85ED-F29A-DD4C91E7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84" y="436064"/>
            <a:ext cx="2039560" cy="170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353F23F-27F4-12AB-687C-CDEBB9E6BE19}"/>
              </a:ext>
            </a:extLst>
          </p:cNvPr>
          <p:cNvSpPr txBox="1">
            <a:spLocks/>
          </p:cNvSpPr>
          <p:nvPr/>
        </p:nvSpPr>
        <p:spPr>
          <a:xfrm>
            <a:off x="2183880" y="3675087"/>
            <a:ext cx="7397864" cy="1674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Rockbuster’s   top  performers</a:t>
            </a:r>
          </a:p>
        </p:txBody>
      </p:sp>
      <p:pic>
        <p:nvPicPr>
          <p:cNvPr id="11" name="Picture Placeholder 17" descr="decorative element">
            <a:extLst>
              <a:ext uri="{FF2B5EF4-FFF2-40B4-BE49-F238E27FC236}">
                <a16:creationId xmlns:a16="http://schemas.microsoft.com/office/drawing/2014/main" id="{71EB42BF-0071-FE6B-F52F-AE642F13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6CC961-5BE6-5C36-37F8-2EC0125C74D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pic>
        <p:nvPicPr>
          <p:cNvPr id="8" name="Picture Placeholder 17" descr="decorative element">
            <a:extLst>
              <a:ext uri="{FF2B5EF4-FFF2-40B4-BE49-F238E27FC236}">
                <a16:creationId xmlns:a16="http://schemas.microsoft.com/office/drawing/2014/main" id="{06C278B9-4743-A13B-365C-4E6D378D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AF83E81F-EAEF-3E5D-E723-0F563E44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09823"/>
            <a:ext cx="7038843" cy="432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Rockbuster’s top performers</a:t>
            </a:r>
            <a:br>
              <a:rPr lang="en-US" dirty="0"/>
            </a:br>
            <a:r>
              <a:rPr lang="en-US" dirty="0"/>
              <a:t>Project overview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D830FE75-7363-73C4-F3B4-E819927CD95B}"/>
              </a:ext>
            </a:extLst>
          </p:cNvPr>
          <p:cNvSpPr txBox="1">
            <a:spLocks/>
          </p:cNvSpPr>
          <p:nvPr/>
        </p:nvSpPr>
        <p:spPr>
          <a:xfrm>
            <a:off x="432000" y="2629559"/>
            <a:ext cx="2739217" cy="252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/>
              <a:t>Where are Rockbuster’s customers based?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How different are the sales in different countries?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Who are the top 5 customers for recognition?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4A6E5E9-721B-B802-CC49-49E924EC4B92}"/>
              </a:ext>
            </a:extLst>
          </p:cNvPr>
          <p:cNvSpPr txBox="1">
            <a:spLocks/>
          </p:cNvSpPr>
          <p:nvPr/>
        </p:nvSpPr>
        <p:spPr>
          <a:xfrm>
            <a:off x="3651183" y="1731278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Tools/Techniques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5D3547A-0B6A-C4F6-72A1-EB554F48B471}"/>
              </a:ext>
            </a:extLst>
          </p:cNvPr>
          <p:cNvSpPr txBox="1">
            <a:spLocks/>
          </p:cNvSpPr>
          <p:nvPr/>
        </p:nvSpPr>
        <p:spPr>
          <a:xfrm>
            <a:off x="3661191" y="2629558"/>
            <a:ext cx="2739217" cy="342199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Relational databases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Filtering, cleaning, summarizing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tables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Subqueries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table expressions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B93C4D8E-A268-D919-07B3-C4680C41F24A}"/>
              </a:ext>
            </a:extLst>
          </p:cNvPr>
          <p:cNvSpPr txBox="1">
            <a:spLocks/>
          </p:cNvSpPr>
          <p:nvPr/>
        </p:nvSpPr>
        <p:spPr>
          <a:xfrm>
            <a:off x="6828900" y="1728030"/>
            <a:ext cx="2739217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122F3AA-4D75-0BAC-AF77-C59098EF8F53}"/>
              </a:ext>
            </a:extLst>
          </p:cNvPr>
          <p:cNvSpPr txBox="1">
            <a:spLocks/>
          </p:cNvSpPr>
          <p:nvPr/>
        </p:nvSpPr>
        <p:spPr>
          <a:xfrm>
            <a:off x="6828900" y="2629559"/>
            <a:ext cx="2739217" cy="25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600" dirty="0"/>
              <a:t>Database backup file (.zip):</a:t>
            </a:r>
          </a:p>
          <a:p>
            <a:pPr marL="276225" lvl="1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https://careerfoundry.com/en/course/data-immersion/exercise/intro-to-relational-databases#relational-database-management-systems:~:text=download%20the%20database%20backup%20file%20(.zip)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B1B630D-0A84-62D1-5C66-B38AA3C3C425}"/>
              </a:ext>
            </a:extLst>
          </p:cNvPr>
          <p:cNvSpPr txBox="1">
            <a:spLocks/>
          </p:cNvSpPr>
          <p:nvPr/>
        </p:nvSpPr>
        <p:spPr>
          <a:xfrm>
            <a:off x="509823" y="1708441"/>
            <a:ext cx="2739217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Project Goals</a:t>
            </a:r>
          </a:p>
        </p:txBody>
      </p:sp>
      <p:pic>
        <p:nvPicPr>
          <p:cNvPr id="37" name="Picture 16" descr="Transparent Movie Logo Png, Png Download , Transparent Png Image - PNGitem">
            <a:extLst>
              <a:ext uri="{FF2B5EF4-FFF2-40B4-BE49-F238E27FC236}">
                <a16:creationId xmlns:a16="http://schemas.microsoft.com/office/drawing/2014/main" id="{6BC12EA5-C355-30B0-5501-FDD923C6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36" y="222892"/>
            <a:ext cx="1468045" cy="12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22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3395</TotalTime>
  <Words>1448</Words>
  <Application>Microsoft Macintosh PowerPoint</Application>
  <PresentationFormat>Widescreen</PresentationFormat>
  <Paragraphs>233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-webkit-standard</vt:lpstr>
      <vt:lpstr>Arial</vt:lpstr>
      <vt:lpstr>Calibri</vt:lpstr>
      <vt:lpstr>Corbel</vt:lpstr>
      <vt:lpstr>Times New Roman</vt:lpstr>
      <vt:lpstr>Wingdings</vt:lpstr>
      <vt:lpstr>Office Theme</vt:lpstr>
      <vt:lpstr>Elena Dries’ DATA   ANALYTICS  PORTFOLIO</vt:lpstr>
      <vt:lpstr>Slide Title</vt:lpstr>
      <vt:lpstr>Project  list</vt:lpstr>
      <vt:lpstr>Preparing  for Influenza  Season</vt:lpstr>
      <vt:lpstr>Preparing for influenza season  Project overview</vt:lpstr>
      <vt:lpstr>Preparing for influenza season  Charts / interim points</vt:lpstr>
      <vt:lpstr>Preparing for influenza season  results and deliverables</vt:lpstr>
      <vt:lpstr>PowerPoint Presentation</vt:lpstr>
      <vt:lpstr>Rockbuster’s top performers Project overview</vt:lpstr>
      <vt:lpstr>Rockbuster’s top performers Charts / interim points</vt:lpstr>
      <vt:lpstr>Rockbuster’s top performers results and deliverables</vt:lpstr>
      <vt:lpstr>instacart grocery      basket analysis</vt:lpstr>
      <vt:lpstr>Instacart grocery basket analysis Project overview</vt:lpstr>
      <vt:lpstr>Instacart grocery basket analysis charts / interim points</vt:lpstr>
      <vt:lpstr>Instacart grocery basket analysis results and deliverables</vt:lpstr>
      <vt:lpstr>US residential real estate</vt:lpstr>
      <vt:lpstr>Us residential real estate analysis Project overview</vt:lpstr>
      <vt:lpstr>Us residential real estate analysis charts / interim points</vt:lpstr>
      <vt:lpstr>Us residential real estate analysis results and deliverables</vt:lpstr>
      <vt:lpstr>Contact 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Lyudmila Starobinets</dc:creator>
  <cp:lastModifiedBy>Lyudmila Starobinets</cp:lastModifiedBy>
  <cp:revision>336</cp:revision>
  <dcterms:created xsi:type="dcterms:W3CDTF">2023-02-04T19:41:28Z</dcterms:created>
  <dcterms:modified xsi:type="dcterms:W3CDTF">2023-04-03T02:50:55Z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